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0"/>
  </p:notesMasterIdLst>
  <p:sldIdLst>
    <p:sldId id="259" r:id="rId2"/>
    <p:sldId id="261" r:id="rId3"/>
    <p:sldId id="266" r:id="rId4"/>
    <p:sldId id="262" r:id="rId5"/>
    <p:sldId id="263" r:id="rId6"/>
    <p:sldId id="270" r:id="rId7"/>
    <p:sldId id="276" r:id="rId8"/>
    <p:sldId id="277" r:id="rId9"/>
    <p:sldId id="271" r:id="rId10"/>
    <p:sldId id="272" r:id="rId11"/>
    <p:sldId id="278" r:id="rId12"/>
    <p:sldId id="274" r:id="rId13"/>
    <p:sldId id="268" r:id="rId14"/>
    <p:sldId id="265" r:id="rId15"/>
    <p:sldId id="279" r:id="rId16"/>
    <p:sldId id="280" r:id="rId17"/>
    <p:sldId id="267" r:id="rId18"/>
    <p:sldId id="26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66FF99"/>
    <a:srgbClr val="99FFCC"/>
    <a:srgbClr val="CC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64238" autoAdjust="0"/>
  </p:normalViewPr>
  <p:slideViewPr>
    <p:cSldViewPr snapToGrid="0">
      <p:cViewPr varScale="1">
        <p:scale>
          <a:sx n="43" d="100"/>
          <a:sy n="43" d="100"/>
        </p:scale>
        <p:origin x="1400" y="36"/>
      </p:cViewPr>
      <p:guideLst/>
    </p:cSldViewPr>
  </p:slideViewPr>
  <p:outlineViewPr>
    <p:cViewPr>
      <p:scale>
        <a:sx n="33" d="100"/>
        <a:sy n="33" d="100"/>
      </p:scale>
      <p:origin x="0" y="-14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8B4FE-3C5B-452F-BC43-0158934DCF48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C63A0-F48A-4FF0-B7DD-F53AFD73EA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64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016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C63A0-F48A-4FF0-B7DD-F53AFD73EA6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85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C63A0-F48A-4FF0-B7DD-F53AFD73EA6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4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8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28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82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010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03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Any question?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47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02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617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236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67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C63A0-F48A-4FF0-B7DD-F53AFD73EA6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37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C63A0-F48A-4FF0-B7DD-F53AFD73EA6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45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C63A0-F48A-4FF0-B7DD-F53AFD73EA6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1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sym typeface="Wingdings" panose="05000000000000000000" pitchFamily="2" charset="2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C63A0-F48A-4FF0-B7DD-F53AFD73EA6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0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B32E-D195-4E0D-BB02-4CDD683CB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AD43CF-D7F3-4F5D-8E84-82700A2FE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8D4756-EA75-490C-AD4A-EB0D714E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7360CA-53F4-4876-8BAB-EF25065E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BC69D3-58ED-46E5-9D98-C8E9C847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1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4FDF-4BF2-4F6B-9BE9-24D0520F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A99419-E694-4AA3-985F-0F0F718EF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86F10-B04E-421E-A69E-5DF9E30D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09BFAD-2A56-4ED6-AD32-2542E447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1F6DF7-395A-4681-BFF2-42042659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A6D568-741D-450E-AC66-06C327E62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96A476-8042-4394-9733-CF4A65AF9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2FF8CB-22E7-45F8-9D67-B92B38D17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3FA2E-93BF-47FC-9FC5-D3C72F36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87783B-15DD-4C2B-92FB-0699957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9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FF2E2-FE89-49B3-9A09-ADBB833C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FCC216-B8D4-42DB-94AF-AC375563B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72FB19-8A51-477C-BF59-9F1D2B3D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FD5DEF-6FF7-4511-826C-F79B506C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5B0BE-3BD5-4403-8EDF-9B20A9F3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9F99C-0000-4606-8F53-9A969A03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CFB1D2-3E8B-426B-93B1-E154CB18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0ECEDA-519A-4A03-9120-D1E17024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E0EF0-CCBF-4132-886A-48736DF6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BD50CA-B77C-4A20-80D5-8F42C5B8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2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B1384-A314-459C-8C54-CB67BFD4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1019D-9321-4B63-9EA0-C84BA148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91CB6F-BE4E-4095-A859-84AC461EB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D092A8-25A8-435C-878B-2F5462B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C40AD5-7A39-4734-B12C-84332BD2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82780A-03E6-48FA-BC16-D004AA3C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5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86819-C06B-4830-A903-451BEC02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0584C9-057D-495C-BD52-BC7AC7FB6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177512-B7DB-46FD-BF55-2953EFF0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7E7158-D475-44EC-AF99-C71DB5E2A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9905A8-AF56-440E-BBBF-1AEC779A8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1079B4-0EE7-4664-BDC3-B77EC53E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355E6E-34EA-4ADE-97BA-61109AA0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9881619-1E63-42C1-9282-38159611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8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4B0B6-69CF-48CD-9D40-E7502FA7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9E1B52-64E1-4890-A363-B1A31EC1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766E33-F2C8-4F65-8EB9-319759C8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CBF92E-C59F-47AE-BE1D-E27B4590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FC0781-1FAE-451B-9250-648A8A8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D43793-3677-4636-BA9F-4D39A8A9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A1A129-191D-447C-BECB-CFCD90A9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CD744-8871-4526-8D05-7D860AA7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5D6DF-42CF-49B4-8ED8-827D9F8BC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D9354F-CA8B-4753-B131-2D8D6639D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618858-2D6E-47CA-B26F-2BF09F2F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253B78-9D6D-42BD-A9E0-52562E49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0551F5-381A-416C-AA4E-ED29B805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2A1A-F79C-4B69-88E5-F9EAA125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88C4EC-4B16-4348-91F1-9936E7303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A18827-CBFA-44A4-AE44-9CB7C45D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E02A5C-C584-4376-82FD-FE1CFBD2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47BBE-5F2E-4B77-9711-103007CF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C30782-FA58-4243-A83A-45BFD44B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7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3441B4-21E3-459E-A85F-4F5977929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9D003D-AE2F-440F-B68E-B61694FD9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3B4BCE-DEA9-410A-A52D-4B5370B5C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B9515-2E33-4476-81DF-F1BC6C398206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1EFF43-83BA-46C0-994C-7BEFA828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64CCDA-AFFA-41E5-A75A-058E34C39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1F13-79F5-4DD8-9BDC-2F22ED0EC0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62.svg"/><Relationship Id="rId4" Type="http://schemas.openxmlformats.org/officeDocument/2006/relationships/image" Target="../media/image58.sv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RmpdOuxck?feature=oembed" TargetMode="Externa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C0C769D-3796-4EFB-8DCE-413DAADAF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CIR project</a:t>
            </a:r>
            <a:br>
              <a:rPr lang="en-GB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GB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“BabyRobot”</a:t>
            </a:r>
            <a:endParaRPr lang="es-ES" dirty="0">
              <a:solidFill>
                <a:srgbClr val="FFFFFF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FB16893-351C-4574-B1DA-F35FAF993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Eric Cañas Tarrasón</a:t>
            </a:r>
          </a:p>
          <a:p>
            <a:r>
              <a:rPr lang="en-GB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Alba María García García</a:t>
            </a:r>
            <a:endParaRPr lang="es-ES" dirty="0">
              <a:solidFill>
                <a:srgbClr val="FFFFFF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83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pequeño, tabla, hombre&#10;&#10;Descripción generada automáticamente">
            <a:extLst>
              <a:ext uri="{FF2B5EF4-FFF2-40B4-BE49-F238E27FC236}">
                <a16:creationId xmlns:a16="http://schemas.microsoft.com/office/drawing/2014/main" id="{C4106A15-D33C-440E-B61F-8B16C2EC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1" y="-1548563"/>
            <a:ext cx="12687101" cy="84580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71AC4E-6AF1-41D4-B2DA-8EF120E387BE}"/>
              </a:ext>
            </a:extLst>
          </p:cNvPr>
          <p:cNvSpPr/>
          <p:nvPr/>
        </p:nvSpPr>
        <p:spPr>
          <a:xfrm>
            <a:off x="7828550" y="327946"/>
            <a:ext cx="19591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Action</a:t>
            </a:r>
            <a:r>
              <a:rPr kumimoji="0" lang="es-E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  <a:r>
              <a:rPr kumimoji="0" lang="es-ES" sz="32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space</a:t>
            </a:r>
            <a:endParaRPr kumimoji="0" lang="es-E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71EFEE1-B22C-4333-A972-3677405C70CB}"/>
              </a:ext>
            </a:extLst>
          </p:cNvPr>
          <p:cNvSpPr/>
          <p:nvPr/>
        </p:nvSpPr>
        <p:spPr>
          <a:xfrm>
            <a:off x="8522401" y="2020356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FAE1887-B9A8-4F04-B800-327AC822AFF8}"/>
              </a:ext>
            </a:extLst>
          </p:cNvPr>
          <p:cNvSpPr/>
          <p:nvPr/>
        </p:nvSpPr>
        <p:spPr>
          <a:xfrm rot="10800000">
            <a:off x="8522401" y="1029678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7C224A62-6603-459F-94C4-785FCD4873A5}"/>
              </a:ext>
            </a:extLst>
          </p:cNvPr>
          <p:cNvSpPr/>
          <p:nvPr/>
        </p:nvSpPr>
        <p:spPr>
          <a:xfrm rot="16029570">
            <a:off x="9037462" y="1512168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E89CD444-18C9-4897-8676-DA26D5BE3464}"/>
              </a:ext>
            </a:extLst>
          </p:cNvPr>
          <p:cNvSpPr/>
          <p:nvPr/>
        </p:nvSpPr>
        <p:spPr>
          <a:xfrm rot="5400000">
            <a:off x="8015750" y="1526708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36950D07-8B6A-47F8-952D-F491067E5E64}"/>
              </a:ext>
            </a:extLst>
          </p:cNvPr>
          <p:cNvSpPr/>
          <p:nvPr/>
        </p:nvSpPr>
        <p:spPr>
          <a:xfrm rot="7972151">
            <a:off x="8043400" y="1055273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46E2C13B-6650-4B13-BE6F-488B8C6AE793}"/>
              </a:ext>
            </a:extLst>
          </p:cNvPr>
          <p:cNvSpPr/>
          <p:nvPr/>
        </p:nvSpPr>
        <p:spPr>
          <a:xfrm rot="13564504">
            <a:off x="9029051" y="1055680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213D19EF-FCD6-4A26-9446-5AD96C688CC0}"/>
              </a:ext>
            </a:extLst>
          </p:cNvPr>
          <p:cNvSpPr/>
          <p:nvPr/>
        </p:nvSpPr>
        <p:spPr>
          <a:xfrm rot="2753063">
            <a:off x="8043789" y="2019942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4628270D-E03F-4C47-A14D-CA2CB4EF401F}"/>
              </a:ext>
            </a:extLst>
          </p:cNvPr>
          <p:cNvSpPr/>
          <p:nvPr/>
        </p:nvSpPr>
        <p:spPr>
          <a:xfrm rot="19107132">
            <a:off x="9026329" y="2018480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805265-8C70-46D5-9CED-F8480DCDD973}"/>
              </a:ext>
            </a:extLst>
          </p:cNvPr>
          <p:cNvSpPr/>
          <p:nvPr/>
        </p:nvSpPr>
        <p:spPr>
          <a:xfrm>
            <a:off x="8592687" y="1620634"/>
            <a:ext cx="314037" cy="31717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pic>
        <p:nvPicPr>
          <p:cNvPr id="28" name="Imagen 27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F2088FC6-852B-4066-A5BC-5F35BCCA9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6"/>
          <a:stretch/>
        </p:blipFill>
        <p:spPr>
          <a:xfrm>
            <a:off x="10299836" y="1885580"/>
            <a:ext cx="1008830" cy="1031405"/>
          </a:xfrm>
          <a:prstGeom prst="rect">
            <a:avLst/>
          </a:prstGeom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34BE15C3-8AE6-41C1-B48E-A60EFA953341}"/>
              </a:ext>
            </a:extLst>
          </p:cNvPr>
          <p:cNvSpPr/>
          <p:nvPr/>
        </p:nvSpPr>
        <p:spPr>
          <a:xfrm>
            <a:off x="10576138" y="2642420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0BD353AC-B733-41AD-9BC5-C4DDD57CBA1E}"/>
              </a:ext>
            </a:extLst>
          </p:cNvPr>
          <p:cNvSpPr/>
          <p:nvPr/>
        </p:nvSpPr>
        <p:spPr>
          <a:xfrm rot="10800000">
            <a:off x="10576138" y="1651742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7A0CD0D4-DF1B-4821-9FE9-6AAE31B5449B}"/>
              </a:ext>
            </a:extLst>
          </p:cNvPr>
          <p:cNvSpPr/>
          <p:nvPr/>
        </p:nvSpPr>
        <p:spPr>
          <a:xfrm rot="16029570">
            <a:off x="11091199" y="2134232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AFE50A0E-EE69-47B1-8576-1ED84E978583}"/>
              </a:ext>
            </a:extLst>
          </p:cNvPr>
          <p:cNvSpPr/>
          <p:nvPr/>
        </p:nvSpPr>
        <p:spPr>
          <a:xfrm rot="5400000">
            <a:off x="10069487" y="2148772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CA99FC84-E51D-48A3-BAB9-58B3CA00EEF7}"/>
              </a:ext>
            </a:extLst>
          </p:cNvPr>
          <p:cNvSpPr/>
          <p:nvPr/>
        </p:nvSpPr>
        <p:spPr>
          <a:xfrm rot="7972151">
            <a:off x="10097137" y="1677337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0EB583C5-296C-4561-8DCC-362D981BDD00}"/>
              </a:ext>
            </a:extLst>
          </p:cNvPr>
          <p:cNvSpPr/>
          <p:nvPr/>
        </p:nvSpPr>
        <p:spPr>
          <a:xfrm rot="13564504">
            <a:off x="11082788" y="1677744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1B5F78BB-DAE6-4812-84D7-94A9A2AE4935}"/>
              </a:ext>
            </a:extLst>
          </p:cNvPr>
          <p:cNvSpPr/>
          <p:nvPr/>
        </p:nvSpPr>
        <p:spPr>
          <a:xfrm rot="2753063">
            <a:off x="10097526" y="2642006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6" name="Flecha: hacia abajo 35">
            <a:extLst>
              <a:ext uri="{FF2B5EF4-FFF2-40B4-BE49-F238E27FC236}">
                <a16:creationId xmlns:a16="http://schemas.microsoft.com/office/drawing/2014/main" id="{6BA33C42-B69B-492D-B6FE-CB0EC3FE9BF2}"/>
              </a:ext>
            </a:extLst>
          </p:cNvPr>
          <p:cNvSpPr/>
          <p:nvPr/>
        </p:nvSpPr>
        <p:spPr>
          <a:xfrm rot="19107132">
            <a:off x="11080066" y="2640544"/>
            <a:ext cx="457200" cy="534102"/>
          </a:xfrm>
          <a:prstGeom prst="downArrow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537CA56-8A4E-4BAC-88F2-8DCA8A7653B9}"/>
              </a:ext>
            </a:extLst>
          </p:cNvPr>
          <p:cNvSpPr/>
          <p:nvPr/>
        </p:nvSpPr>
        <p:spPr>
          <a:xfrm>
            <a:off x="10646424" y="2242698"/>
            <a:ext cx="314037" cy="317170"/>
          </a:xfrm>
          <a:prstGeom prst="ellipse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C8E3E8A-7ED6-4707-9BC7-5D0618F8E7CA}"/>
              </a:ext>
            </a:extLst>
          </p:cNvPr>
          <p:cNvCxnSpPr>
            <a:cxnSpLocks/>
          </p:cNvCxnSpPr>
          <p:nvPr/>
        </p:nvCxnSpPr>
        <p:spPr>
          <a:xfrm flipV="1">
            <a:off x="9197285" y="1337822"/>
            <a:ext cx="1003678" cy="180975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D0574EC-59CA-43C1-A08F-D8A4799CB7DC}"/>
              </a:ext>
            </a:extLst>
          </p:cNvPr>
          <p:cNvSpPr/>
          <p:nvPr/>
        </p:nvSpPr>
        <p:spPr>
          <a:xfrm>
            <a:off x="9844376" y="3236483"/>
            <a:ext cx="199605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Teleoperated</a:t>
            </a:r>
            <a:r>
              <a:rPr kumimoji="0" lang="es-E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exploration</a:t>
            </a:r>
            <a:endParaRPr kumimoji="0" lang="es-E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a 53">
                <a:extLst>
                  <a:ext uri="{FF2B5EF4-FFF2-40B4-BE49-F238E27FC236}">
                    <a16:creationId xmlns:a16="http://schemas.microsoft.com/office/drawing/2014/main" id="{F53C597D-4D3B-4457-87CD-51157E8644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354635"/>
                  </p:ext>
                </p:extLst>
              </p:nvPr>
            </p:nvGraphicFramePr>
            <p:xfrm>
              <a:off x="1733874" y="701530"/>
              <a:ext cx="3811903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05">
                      <a:extLst>
                        <a:ext uri="{9D8B030D-6E8A-4147-A177-3AD203B41FA5}">
                          <a16:colId xmlns:a16="http://schemas.microsoft.com/office/drawing/2014/main" val="1380385674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2817933158"/>
                        </a:ext>
                      </a:extLst>
                    </a:gridCol>
                    <a:gridCol w="793242">
                      <a:extLst>
                        <a:ext uri="{9D8B030D-6E8A-4147-A177-3AD203B41FA5}">
                          <a16:colId xmlns:a16="http://schemas.microsoft.com/office/drawing/2014/main" val="2137881647"/>
                        </a:ext>
                      </a:extLst>
                    </a:gridCol>
                    <a:gridCol w="463868">
                      <a:extLst>
                        <a:ext uri="{9D8B030D-6E8A-4147-A177-3AD203B41FA5}">
                          <a16:colId xmlns:a16="http://schemas.microsoft.com/office/drawing/2014/main" val="2418579433"/>
                        </a:ext>
                      </a:extLst>
                    </a:gridCol>
                    <a:gridCol w="308293">
                      <a:extLst>
                        <a:ext uri="{9D8B030D-6E8A-4147-A177-3AD203B41FA5}">
                          <a16:colId xmlns:a16="http://schemas.microsoft.com/office/drawing/2014/main" val="3073431604"/>
                        </a:ext>
                      </a:extLst>
                    </a:gridCol>
                    <a:gridCol w="357505">
                      <a:extLst>
                        <a:ext uri="{9D8B030D-6E8A-4147-A177-3AD203B41FA5}">
                          <a16:colId xmlns:a16="http://schemas.microsoft.com/office/drawing/2014/main" val="1267611783"/>
                        </a:ext>
                      </a:extLst>
                    </a:gridCol>
                    <a:gridCol w="361442">
                      <a:extLst>
                        <a:ext uri="{9D8B030D-6E8A-4147-A177-3AD203B41FA5}">
                          <a16:colId xmlns:a16="http://schemas.microsoft.com/office/drawing/2014/main" val="2418207172"/>
                        </a:ext>
                      </a:extLst>
                    </a:gridCol>
                    <a:gridCol w="822893">
                      <a:extLst>
                        <a:ext uri="{9D8B030D-6E8A-4147-A177-3AD203B41FA5}">
                          <a16:colId xmlns:a16="http://schemas.microsoft.com/office/drawing/2014/main" val="1374293989"/>
                        </a:ext>
                      </a:extLst>
                    </a:gridCol>
                  </a:tblGrid>
                  <a:tr h="222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𝑺𝒆𝒏𝒔𝒐𝒓𝒔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𝑨𝒄𝒕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𝑺𝒆𝒏𝒔𝒐𝒓𝒔</m:t>
                                    </m:r>
                                  </m:e>
                                  <m:sub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9125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a 53">
                <a:extLst>
                  <a:ext uri="{FF2B5EF4-FFF2-40B4-BE49-F238E27FC236}">
                    <a16:creationId xmlns:a16="http://schemas.microsoft.com/office/drawing/2014/main" id="{F53C597D-4D3B-4457-87CD-51157E8644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354635"/>
                  </p:ext>
                </p:extLst>
              </p:nvPr>
            </p:nvGraphicFramePr>
            <p:xfrm>
              <a:off x="1733874" y="701530"/>
              <a:ext cx="3811903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05">
                      <a:extLst>
                        <a:ext uri="{9D8B030D-6E8A-4147-A177-3AD203B41FA5}">
                          <a16:colId xmlns:a16="http://schemas.microsoft.com/office/drawing/2014/main" val="1380385674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2817933158"/>
                        </a:ext>
                      </a:extLst>
                    </a:gridCol>
                    <a:gridCol w="793242">
                      <a:extLst>
                        <a:ext uri="{9D8B030D-6E8A-4147-A177-3AD203B41FA5}">
                          <a16:colId xmlns:a16="http://schemas.microsoft.com/office/drawing/2014/main" val="2137881647"/>
                        </a:ext>
                      </a:extLst>
                    </a:gridCol>
                    <a:gridCol w="463868">
                      <a:extLst>
                        <a:ext uri="{9D8B030D-6E8A-4147-A177-3AD203B41FA5}">
                          <a16:colId xmlns:a16="http://schemas.microsoft.com/office/drawing/2014/main" val="2418579433"/>
                        </a:ext>
                      </a:extLst>
                    </a:gridCol>
                    <a:gridCol w="308293">
                      <a:extLst>
                        <a:ext uri="{9D8B030D-6E8A-4147-A177-3AD203B41FA5}">
                          <a16:colId xmlns:a16="http://schemas.microsoft.com/office/drawing/2014/main" val="3073431604"/>
                        </a:ext>
                      </a:extLst>
                    </a:gridCol>
                    <a:gridCol w="357505">
                      <a:extLst>
                        <a:ext uri="{9D8B030D-6E8A-4147-A177-3AD203B41FA5}">
                          <a16:colId xmlns:a16="http://schemas.microsoft.com/office/drawing/2014/main" val="1267611783"/>
                        </a:ext>
                      </a:extLst>
                    </a:gridCol>
                    <a:gridCol w="361442">
                      <a:extLst>
                        <a:ext uri="{9D8B030D-6E8A-4147-A177-3AD203B41FA5}">
                          <a16:colId xmlns:a16="http://schemas.microsoft.com/office/drawing/2014/main" val="2418207172"/>
                        </a:ext>
                      </a:extLst>
                    </a:gridCol>
                    <a:gridCol w="822893">
                      <a:extLst>
                        <a:ext uri="{9D8B030D-6E8A-4147-A177-3AD203B41FA5}">
                          <a16:colId xmlns:a16="http://schemas.microsoft.com/office/drawing/2014/main" val="1374293989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24" t="-2381" r="-982759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724" t="-2381" r="-882759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0000" t="-2381" r="-293846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5000" t="-2381" r="-402632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33898" t="-2381" r="-332203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33898" t="-2381" r="-232203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4444" t="-2381" r="-1481" b="-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91250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4552970B-41AF-4F5B-B2CC-6B7AD7AEDFBC}"/>
              </a:ext>
            </a:extLst>
          </p:cNvPr>
          <p:cNvSpPr/>
          <p:nvPr/>
        </p:nvSpPr>
        <p:spPr>
          <a:xfrm>
            <a:off x="119225" y="567241"/>
            <a:ext cx="1519075" cy="520038"/>
          </a:xfrm>
          <a:prstGeom prst="rightArrow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Steps</a:t>
            </a:r>
          </a:p>
        </p:txBody>
      </p:sp>
      <p:sp>
        <p:nvSpPr>
          <p:cNvPr id="59" name="Flecha: doblada 58">
            <a:extLst>
              <a:ext uri="{FF2B5EF4-FFF2-40B4-BE49-F238E27FC236}">
                <a16:creationId xmlns:a16="http://schemas.microsoft.com/office/drawing/2014/main" id="{03354C9B-6816-4CC9-A7D9-2E158ADC2D5E}"/>
              </a:ext>
            </a:extLst>
          </p:cNvPr>
          <p:cNvSpPr/>
          <p:nvPr/>
        </p:nvSpPr>
        <p:spPr>
          <a:xfrm flipV="1">
            <a:off x="1780126" y="1045161"/>
            <a:ext cx="1519075" cy="954874"/>
          </a:xfrm>
          <a:prstGeom prst="bentArrow">
            <a:avLst>
              <a:gd name="adj1" fmla="val 27591"/>
              <a:gd name="adj2" fmla="val 24209"/>
              <a:gd name="adj3" fmla="val 24486"/>
              <a:gd name="adj4" fmla="val 16212"/>
            </a:avLst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A90B4-52F9-4CA0-9618-0ABC06FC7842}"/>
              </a:ext>
            </a:extLst>
          </p:cNvPr>
          <p:cNvSpPr txBox="1"/>
          <p:nvPr/>
        </p:nvSpPr>
        <p:spPr>
          <a:xfrm>
            <a:off x="1834116" y="1581531"/>
            <a:ext cx="17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 LSTM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a 61">
                <a:extLst>
                  <a:ext uri="{FF2B5EF4-FFF2-40B4-BE49-F238E27FC236}">
                    <a16:creationId xmlns:a16="http://schemas.microsoft.com/office/drawing/2014/main" id="{B75B444B-1CAE-4E5B-837A-53436C0F6C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06356" y="1653098"/>
              <a:ext cx="3861054" cy="265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9006">
                      <a:extLst>
                        <a:ext uri="{9D8B030D-6E8A-4147-A177-3AD203B41FA5}">
                          <a16:colId xmlns:a16="http://schemas.microsoft.com/office/drawing/2014/main" val="4236588541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014460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5878621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1302257282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3197743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47828828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803425706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2404589838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20599412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s-ES" sz="1050" b="1" i="1" dirty="0" smtClean="0">
                                            <a:latin typeface="Cambria Math" panose="02040503050406030204" pitchFamily="18" charset="0"/>
                                          </a:rPr>
                                          <m:t>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1680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a 61">
                <a:extLst>
                  <a:ext uri="{FF2B5EF4-FFF2-40B4-BE49-F238E27FC236}">
                    <a16:creationId xmlns:a16="http://schemas.microsoft.com/office/drawing/2014/main" id="{B75B444B-1CAE-4E5B-837A-53436C0F6C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4001286"/>
                  </p:ext>
                </p:extLst>
              </p:nvPr>
            </p:nvGraphicFramePr>
            <p:xfrm>
              <a:off x="3406356" y="1653098"/>
              <a:ext cx="3861054" cy="265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9006">
                      <a:extLst>
                        <a:ext uri="{9D8B030D-6E8A-4147-A177-3AD203B41FA5}">
                          <a16:colId xmlns:a16="http://schemas.microsoft.com/office/drawing/2014/main" val="4236588541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014460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5878621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1302257282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31977439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3478288287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803425706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2404589838"/>
                        </a:ext>
                      </a:extLst>
                    </a:gridCol>
                    <a:gridCol w="429006">
                      <a:extLst>
                        <a:ext uri="{9D8B030D-6E8A-4147-A177-3AD203B41FA5}">
                          <a16:colId xmlns:a16="http://schemas.microsoft.com/office/drawing/2014/main" val="2059941237"/>
                        </a:ext>
                      </a:extLst>
                    </a:gridCol>
                  </a:tblGrid>
                  <a:tr h="265811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08" t="-2273" r="-79718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857" t="-2273" r="-70857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2273" r="-598592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4286" t="-2273" r="-50714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8592" t="-2273" r="-40000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5714" t="-2273" r="-305714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7183" t="-2273" r="-20140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07143" t="-2273" r="-104286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95775" t="-2273" r="-2817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680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3" name="Rectángulo 62">
            <a:extLst>
              <a:ext uri="{FF2B5EF4-FFF2-40B4-BE49-F238E27FC236}">
                <a16:creationId xmlns:a16="http://schemas.microsoft.com/office/drawing/2014/main" id="{D0B3FB6B-5E61-4979-85A2-B5DE5D025A9E}"/>
              </a:ext>
            </a:extLst>
          </p:cNvPr>
          <p:cNvSpPr/>
          <p:nvPr/>
        </p:nvSpPr>
        <p:spPr>
          <a:xfrm>
            <a:off x="7314497" y="4775728"/>
            <a:ext cx="47692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Reinforcement</a:t>
            </a: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  <a:r>
              <a:rPr kumimoji="0" lang="es-E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Learning</a:t>
            </a: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  <a:r>
              <a:rPr kumimoji="0" lang="es-E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controller</a:t>
            </a:r>
            <a:endParaRPr kumimoji="0" lang="es-E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0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1" grpId="0"/>
      <p:bldP spid="56" grpId="0" animBg="1"/>
      <p:bldP spid="59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9402CCD-71B9-44BE-A85C-B4364993A4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C519907-A26E-47BF-9929-876FAA6BD70A}"/>
              </a:ext>
            </a:extLst>
          </p:cNvPr>
          <p:cNvSpPr/>
          <p:nvPr/>
        </p:nvSpPr>
        <p:spPr>
          <a:xfrm>
            <a:off x="722757" y="742951"/>
            <a:ext cx="7668767" cy="517251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93C39F-8893-4FCF-965C-3E74532C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371" y="942538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Finite State Machine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0D5F91-EF86-4737-8F53-8D9D1B4DB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174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768681F-AB07-4647-97CC-4F4C8883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>
                <a:latin typeface="Aparajita" panose="02020603050405020304" pitchFamily="18" charset="0"/>
                <a:cs typeface="Aparajita" panose="02020603050405020304" pitchFamily="18" charset="0"/>
              </a:rPr>
              <a:t>Quality criteria for system performance</a:t>
            </a:r>
            <a:endParaRPr lang="es-ES" sz="5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F82A5D-0C84-4B7C-B2A4-60054034A5F1}"/>
              </a:ext>
            </a:extLst>
          </p:cNvPr>
          <p:cNvSpPr/>
          <p:nvPr/>
        </p:nvSpPr>
        <p:spPr>
          <a:xfrm>
            <a:off x="1393749" y="1977746"/>
            <a:ext cx="4196219" cy="739361"/>
          </a:xfrm>
          <a:custGeom>
            <a:avLst/>
            <a:gdLst>
              <a:gd name="connsiteX0" fmla="*/ 0 w 4196219"/>
              <a:gd name="connsiteY0" fmla="*/ 123229 h 739361"/>
              <a:gd name="connsiteX1" fmla="*/ 123229 w 4196219"/>
              <a:gd name="connsiteY1" fmla="*/ 0 h 739361"/>
              <a:gd name="connsiteX2" fmla="*/ 821020 w 4196219"/>
              <a:gd name="connsiteY2" fmla="*/ 0 h 739361"/>
              <a:gd name="connsiteX3" fmla="*/ 1439816 w 4196219"/>
              <a:gd name="connsiteY3" fmla="*/ 0 h 739361"/>
              <a:gd name="connsiteX4" fmla="*/ 2098110 w 4196219"/>
              <a:gd name="connsiteY4" fmla="*/ 0 h 739361"/>
              <a:gd name="connsiteX5" fmla="*/ 2637910 w 4196219"/>
              <a:gd name="connsiteY5" fmla="*/ 0 h 739361"/>
              <a:gd name="connsiteX6" fmla="*/ 3296204 w 4196219"/>
              <a:gd name="connsiteY6" fmla="*/ 0 h 739361"/>
              <a:gd name="connsiteX7" fmla="*/ 4072990 w 4196219"/>
              <a:gd name="connsiteY7" fmla="*/ 0 h 739361"/>
              <a:gd name="connsiteX8" fmla="*/ 4196219 w 4196219"/>
              <a:gd name="connsiteY8" fmla="*/ 123229 h 739361"/>
              <a:gd name="connsiteX9" fmla="*/ 4196219 w 4196219"/>
              <a:gd name="connsiteY9" fmla="*/ 616132 h 739361"/>
              <a:gd name="connsiteX10" fmla="*/ 4072990 w 4196219"/>
              <a:gd name="connsiteY10" fmla="*/ 739361 h 739361"/>
              <a:gd name="connsiteX11" fmla="*/ 3493692 w 4196219"/>
              <a:gd name="connsiteY11" fmla="*/ 739361 h 739361"/>
              <a:gd name="connsiteX12" fmla="*/ 2914393 w 4196219"/>
              <a:gd name="connsiteY12" fmla="*/ 739361 h 739361"/>
              <a:gd name="connsiteX13" fmla="*/ 2374593 w 4196219"/>
              <a:gd name="connsiteY13" fmla="*/ 739361 h 739361"/>
              <a:gd name="connsiteX14" fmla="*/ 1716299 w 4196219"/>
              <a:gd name="connsiteY14" fmla="*/ 739361 h 739361"/>
              <a:gd name="connsiteX15" fmla="*/ 1137001 w 4196219"/>
              <a:gd name="connsiteY15" fmla="*/ 739361 h 739361"/>
              <a:gd name="connsiteX16" fmla="*/ 123229 w 4196219"/>
              <a:gd name="connsiteY16" fmla="*/ 739361 h 739361"/>
              <a:gd name="connsiteX17" fmla="*/ 0 w 4196219"/>
              <a:gd name="connsiteY17" fmla="*/ 616132 h 739361"/>
              <a:gd name="connsiteX18" fmla="*/ 0 w 4196219"/>
              <a:gd name="connsiteY18" fmla="*/ 123229 h 73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96219" h="739361" fill="none" extrusionOk="0">
                <a:moveTo>
                  <a:pt x="0" y="123229"/>
                </a:moveTo>
                <a:cubicBezTo>
                  <a:pt x="8920" y="46662"/>
                  <a:pt x="62956" y="-3681"/>
                  <a:pt x="123229" y="0"/>
                </a:cubicBezTo>
                <a:cubicBezTo>
                  <a:pt x="343092" y="27105"/>
                  <a:pt x="651955" y="1227"/>
                  <a:pt x="821020" y="0"/>
                </a:cubicBezTo>
                <a:cubicBezTo>
                  <a:pt x="990085" y="-1227"/>
                  <a:pt x="1150868" y="-16401"/>
                  <a:pt x="1439816" y="0"/>
                </a:cubicBezTo>
                <a:cubicBezTo>
                  <a:pt x="1728764" y="16401"/>
                  <a:pt x="1865636" y="19871"/>
                  <a:pt x="2098110" y="0"/>
                </a:cubicBezTo>
                <a:cubicBezTo>
                  <a:pt x="2330584" y="-19871"/>
                  <a:pt x="2524496" y="11531"/>
                  <a:pt x="2637910" y="0"/>
                </a:cubicBezTo>
                <a:cubicBezTo>
                  <a:pt x="2751324" y="-11531"/>
                  <a:pt x="3079972" y="-29033"/>
                  <a:pt x="3296204" y="0"/>
                </a:cubicBezTo>
                <a:cubicBezTo>
                  <a:pt x="3512436" y="29033"/>
                  <a:pt x="3838287" y="-23524"/>
                  <a:pt x="4072990" y="0"/>
                </a:cubicBezTo>
                <a:cubicBezTo>
                  <a:pt x="4135322" y="-2425"/>
                  <a:pt x="4202035" y="62443"/>
                  <a:pt x="4196219" y="123229"/>
                </a:cubicBezTo>
                <a:cubicBezTo>
                  <a:pt x="4197096" y="268792"/>
                  <a:pt x="4175264" y="447716"/>
                  <a:pt x="4196219" y="616132"/>
                </a:cubicBezTo>
                <a:cubicBezTo>
                  <a:pt x="4183322" y="694761"/>
                  <a:pt x="4143759" y="737127"/>
                  <a:pt x="4072990" y="739361"/>
                </a:cubicBezTo>
                <a:cubicBezTo>
                  <a:pt x="3842280" y="720216"/>
                  <a:pt x="3659516" y="728303"/>
                  <a:pt x="3493692" y="739361"/>
                </a:cubicBezTo>
                <a:cubicBezTo>
                  <a:pt x="3327868" y="750419"/>
                  <a:pt x="3108721" y="720553"/>
                  <a:pt x="2914393" y="739361"/>
                </a:cubicBezTo>
                <a:cubicBezTo>
                  <a:pt x="2720065" y="758169"/>
                  <a:pt x="2568816" y="740407"/>
                  <a:pt x="2374593" y="739361"/>
                </a:cubicBezTo>
                <a:cubicBezTo>
                  <a:pt x="2180370" y="738315"/>
                  <a:pt x="1981454" y="741653"/>
                  <a:pt x="1716299" y="739361"/>
                </a:cubicBezTo>
                <a:cubicBezTo>
                  <a:pt x="1451144" y="737069"/>
                  <a:pt x="1336186" y="720416"/>
                  <a:pt x="1137001" y="739361"/>
                </a:cubicBezTo>
                <a:cubicBezTo>
                  <a:pt x="937816" y="758306"/>
                  <a:pt x="522361" y="768722"/>
                  <a:pt x="123229" y="739361"/>
                </a:cubicBezTo>
                <a:cubicBezTo>
                  <a:pt x="49394" y="736237"/>
                  <a:pt x="-5980" y="682798"/>
                  <a:pt x="0" y="616132"/>
                </a:cubicBezTo>
                <a:cubicBezTo>
                  <a:pt x="19183" y="501398"/>
                  <a:pt x="-22346" y="304886"/>
                  <a:pt x="0" y="123229"/>
                </a:cubicBezTo>
                <a:close/>
              </a:path>
              <a:path w="4196219" h="739361" stroke="0" extrusionOk="0">
                <a:moveTo>
                  <a:pt x="0" y="123229"/>
                </a:moveTo>
                <a:cubicBezTo>
                  <a:pt x="-4629" y="50111"/>
                  <a:pt x="61381" y="-7789"/>
                  <a:pt x="123229" y="0"/>
                </a:cubicBezTo>
                <a:cubicBezTo>
                  <a:pt x="344414" y="8719"/>
                  <a:pt x="554527" y="13555"/>
                  <a:pt x="781523" y="0"/>
                </a:cubicBezTo>
                <a:cubicBezTo>
                  <a:pt x="1008519" y="-13555"/>
                  <a:pt x="1196292" y="3326"/>
                  <a:pt x="1518811" y="0"/>
                </a:cubicBezTo>
                <a:cubicBezTo>
                  <a:pt x="1841330" y="-3326"/>
                  <a:pt x="1845207" y="23629"/>
                  <a:pt x="2098110" y="0"/>
                </a:cubicBezTo>
                <a:cubicBezTo>
                  <a:pt x="2351013" y="-23629"/>
                  <a:pt x="2542229" y="12461"/>
                  <a:pt x="2716905" y="0"/>
                </a:cubicBezTo>
                <a:cubicBezTo>
                  <a:pt x="2891581" y="-12461"/>
                  <a:pt x="3184531" y="22961"/>
                  <a:pt x="3335701" y="0"/>
                </a:cubicBezTo>
                <a:cubicBezTo>
                  <a:pt x="3486871" y="-22961"/>
                  <a:pt x="3778330" y="-34519"/>
                  <a:pt x="4072990" y="0"/>
                </a:cubicBezTo>
                <a:cubicBezTo>
                  <a:pt x="4138755" y="5044"/>
                  <a:pt x="4204268" y="68336"/>
                  <a:pt x="4196219" y="123229"/>
                </a:cubicBezTo>
                <a:cubicBezTo>
                  <a:pt x="4202125" y="342610"/>
                  <a:pt x="4187251" y="433862"/>
                  <a:pt x="4196219" y="616132"/>
                </a:cubicBezTo>
                <a:cubicBezTo>
                  <a:pt x="4210797" y="685283"/>
                  <a:pt x="4139825" y="734671"/>
                  <a:pt x="4072990" y="739361"/>
                </a:cubicBezTo>
                <a:cubicBezTo>
                  <a:pt x="3882497" y="739665"/>
                  <a:pt x="3700931" y="735515"/>
                  <a:pt x="3533189" y="739361"/>
                </a:cubicBezTo>
                <a:cubicBezTo>
                  <a:pt x="3365447" y="743207"/>
                  <a:pt x="3003709" y="744497"/>
                  <a:pt x="2835398" y="739361"/>
                </a:cubicBezTo>
                <a:cubicBezTo>
                  <a:pt x="2667087" y="734225"/>
                  <a:pt x="2353506" y="721764"/>
                  <a:pt x="2098110" y="739361"/>
                </a:cubicBezTo>
                <a:cubicBezTo>
                  <a:pt x="1842714" y="756958"/>
                  <a:pt x="1726026" y="743437"/>
                  <a:pt x="1439816" y="739361"/>
                </a:cubicBezTo>
                <a:cubicBezTo>
                  <a:pt x="1153606" y="735285"/>
                  <a:pt x="932732" y="729314"/>
                  <a:pt x="781523" y="739361"/>
                </a:cubicBezTo>
                <a:cubicBezTo>
                  <a:pt x="630314" y="749408"/>
                  <a:pt x="312666" y="740042"/>
                  <a:pt x="123229" y="739361"/>
                </a:cubicBezTo>
                <a:cubicBezTo>
                  <a:pt x="64629" y="736153"/>
                  <a:pt x="8405" y="697401"/>
                  <a:pt x="0" y="616132"/>
                </a:cubicBezTo>
                <a:cubicBezTo>
                  <a:pt x="-1960" y="482785"/>
                  <a:pt x="-3252" y="234417"/>
                  <a:pt x="0" y="123229"/>
                </a:cubicBezTo>
                <a:close/>
              </a:path>
            </a:pathLst>
          </a:cu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prstDash val="sysDash"/>
            <a:extLst>
              <a:ext uri="{C807C97D-BFC1-408E-A445-0C87EB9F89A2}">
                <ask:lineSketchStyleProps xmlns:ask="http://schemas.microsoft.com/office/drawing/2018/sketchyshapes" sd="270364739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Identification accuracy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2AB6F89-F20D-4D73-BC18-7B4D7A318716}"/>
              </a:ext>
            </a:extLst>
          </p:cNvPr>
          <p:cNvSpPr/>
          <p:nvPr/>
        </p:nvSpPr>
        <p:spPr>
          <a:xfrm>
            <a:off x="1388253" y="4509363"/>
            <a:ext cx="4196219" cy="739361"/>
          </a:xfrm>
          <a:custGeom>
            <a:avLst/>
            <a:gdLst>
              <a:gd name="connsiteX0" fmla="*/ 0 w 4196219"/>
              <a:gd name="connsiteY0" fmla="*/ 123229 h 739361"/>
              <a:gd name="connsiteX1" fmla="*/ 123229 w 4196219"/>
              <a:gd name="connsiteY1" fmla="*/ 0 h 739361"/>
              <a:gd name="connsiteX2" fmla="*/ 821020 w 4196219"/>
              <a:gd name="connsiteY2" fmla="*/ 0 h 739361"/>
              <a:gd name="connsiteX3" fmla="*/ 1439816 w 4196219"/>
              <a:gd name="connsiteY3" fmla="*/ 0 h 739361"/>
              <a:gd name="connsiteX4" fmla="*/ 2098110 w 4196219"/>
              <a:gd name="connsiteY4" fmla="*/ 0 h 739361"/>
              <a:gd name="connsiteX5" fmla="*/ 2637910 w 4196219"/>
              <a:gd name="connsiteY5" fmla="*/ 0 h 739361"/>
              <a:gd name="connsiteX6" fmla="*/ 3296204 w 4196219"/>
              <a:gd name="connsiteY6" fmla="*/ 0 h 739361"/>
              <a:gd name="connsiteX7" fmla="*/ 4072990 w 4196219"/>
              <a:gd name="connsiteY7" fmla="*/ 0 h 739361"/>
              <a:gd name="connsiteX8" fmla="*/ 4196219 w 4196219"/>
              <a:gd name="connsiteY8" fmla="*/ 123229 h 739361"/>
              <a:gd name="connsiteX9" fmla="*/ 4196219 w 4196219"/>
              <a:gd name="connsiteY9" fmla="*/ 616132 h 739361"/>
              <a:gd name="connsiteX10" fmla="*/ 4072990 w 4196219"/>
              <a:gd name="connsiteY10" fmla="*/ 739361 h 739361"/>
              <a:gd name="connsiteX11" fmla="*/ 3493692 w 4196219"/>
              <a:gd name="connsiteY11" fmla="*/ 739361 h 739361"/>
              <a:gd name="connsiteX12" fmla="*/ 2914393 w 4196219"/>
              <a:gd name="connsiteY12" fmla="*/ 739361 h 739361"/>
              <a:gd name="connsiteX13" fmla="*/ 2374593 w 4196219"/>
              <a:gd name="connsiteY13" fmla="*/ 739361 h 739361"/>
              <a:gd name="connsiteX14" fmla="*/ 1716299 w 4196219"/>
              <a:gd name="connsiteY14" fmla="*/ 739361 h 739361"/>
              <a:gd name="connsiteX15" fmla="*/ 1137001 w 4196219"/>
              <a:gd name="connsiteY15" fmla="*/ 739361 h 739361"/>
              <a:gd name="connsiteX16" fmla="*/ 123229 w 4196219"/>
              <a:gd name="connsiteY16" fmla="*/ 739361 h 739361"/>
              <a:gd name="connsiteX17" fmla="*/ 0 w 4196219"/>
              <a:gd name="connsiteY17" fmla="*/ 616132 h 739361"/>
              <a:gd name="connsiteX18" fmla="*/ 0 w 4196219"/>
              <a:gd name="connsiteY18" fmla="*/ 123229 h 73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96219" h="739361" fill="none" extrusionOk="0">
                <a:moveTo>
                  <a:pt x="0" y="123229"/>
                </a:moveTo>
                <a:cubicBezTo>
                  <a:pt x="8920" y="46662"/>
                  <a:pt x="62956" y="-3681"/>
                  <a:pt x="123229" y="0"/>
                </a:cubicBezTo>
                <a:cubicBezTo>
                  <a:pt x="343092" y="27105"/>
                  <a:pt x="651955" y="1227"/>
                  <a:pt x="821020" y="0"/>
                </a:cubicBezTo>
                <a:cubicBezTo>
                  <a:pt x="990085" y="-1227"/>
                  <a:pt x="1150868" y="-16401"/>
                  <a:pt x="1439816" y="0"/>
                </a:cubicBezTo>
                <a:cubicBezTo>
                  <a:pt x="1728764" y="16401"/>
                  <a:pt x="1865636" y="19871"/>
                  <a:pt x="2098110" y="0"/>
                </a:cubicBezTo>
                <a:cubicBezTo>
                  <a:pt x="2330584" y="-19871"/>
                  <a:pt x="2524496" y="11531"/>
                  <a:pt x="2637910" y="0"/>
                </a:cubicBezTo>
                <a:cubicBezTo>
                  <a:pt x="2751324" y="-11531"/>
                  <a:pt x="3079972" y="-29033"/>
                  <a:pt x="3296204" y="0"/>
                </a:cubicBezTo>
                <a:cubicBezTo>
                  <a:pt x="3512436" y="29033"/>
                  <a:pt x="3838287" y="-23524"/>
                  <a:pt x="4072990" y="0"/>
                </a:cubicBezTo>
                <a:cubicBezTo>
                  <a:pt x="4135322" y="-2425"/>
                  <a:pt x="4202035" y="62443"/>
                  <a:pt x="4196219" y="123229"/>
                </a:cubicBezTo>
                <a:cubicBezTo>
                  <a:pt x="4197096" y="268792"/>
                  <a:pt x="4175264" y="447716"/>
                  <a:pt x="4196219" y="616132"/>
                </a:cubicBezTo>
                <a:cubicBezTo>
                  <a:pt x="4183322" y="694761"/>
                  <a:pt x="4143759" y="737127"/>
                  <a:pt x="4072990" y="739361"/>
                </a:cubicBezTo>
                <a:cubicBezTo>
                  <a:pt x="3842280" y="720216"/>
                  <a:pt x="3659516" y="728303"/>
                  <a:pt x="3493692" y="739361"/>
                </a:cubicBezTo>
                <a:cubicBezTo>
                  <a:pt x="3327868" y="750419"/>
                  <a:pt x="3108721" y="720553"/>
                  <a:pt x="2914393" y="739361"/>
                </a:cubicBezTo>
                <a:cubicBezTo>
                  <a:pt x="2720065" y="758169"/>
                  <a:pt x="2568816" y="740407"/>
                  <a:pt x="2374593" y="739361"/>
                </a:cubicBezTo>
                <a:cubicBezTo>
                  <a:pt x="2180370" y="738315"/>
                  <a:pt x="1981454" y="741653"/>
                  <a:pt x="1716299" y="739361"/>
                </a:cubicBezTo>
                <a:cubicBezTo>
                  <a:pt x="1451144" y="737069"/>
                  <a:pt x="1336186" y="720416"/>
                  <a:pt x="1137001" y="739361"/>
                </a:cubicBezTo>
                <a:cubicBezTo>
                  <a:pt x="937816" y="758306"/>
                  <a:pt x="522361" y="768722"/>
                  <a:pt x="123229" y="739361"/>
                </a:cubicBezTo>
                <a:cubicBezTo>
                  <a:pt x="49394" y="736237"/>
                  <a:pt x="-5980" y="682798"/>
                  <a:pt x="0" y="616132"/>
                </a:cubicBezTo>
                <a:cubicBezTo>
                  <a:pt x="19183" y="501398"/>
                  <a:pt x="-22346" y="304886"/>
                  <a:pt x="0" y="123229"/>
                </a:cubicBezTo>
                <a:close/>
              </a:path>
              <a:path w="4196219" h="739361" stroke="0" extrusionOk="0">
                <a:moveTo>
                  <a:pt x="0" y="123229"/>
                </a:moveTo>
                <a:cubicBezTo>
                  <a:pt x="-4629" y="50111"/>
                  <a:pt x="61381" y="-7789"/>
                  <a:pt x="123229" y="0"/>
                </a:cubicBezTo>
                <a:cubicBezTo>
                  <a:pt x="344414" y="8719"/>
                  <a:pt x="554527" y="13555"/>
                  <a:pt x="781523" y="0"/>
                </a:cubicBezTo>
                <a:cubicBezTo>
                  <a:pt x="1008519" y="-13555"/>
                  <a:pt x="1196292" y="3326"/>
                  <a:pt x="1518811" y="0"/>
                </a:cubicBezTo>
                <a:cubicBezTo>
                  <a:pt x="1841330" y="-3326"/>
                  <a:pt x="1845207" y="23629"/>
                  <a:pt x="2098110" y="0"/>
                </a:cubicBezTo>
                <a:cubicBezTo>
                  <a:pt x="2351013" y="-23629"/>
                  <a:pt x="2542229" y="12461"/>
                  <a:pt x="2716905" y="0"/>
                </a:cubicBezTo>
                <a:cubicBezTo>
                  <a:pt x="2891581" y="-12461"/>
                  <a:pt x="3184531" y="22961"/>
                  <a:pt x="3335701" y="0"/>
                </a:cubicBezTo>
                <a:cubicBezTo>
                  <a:pt x="3486871" y="-22961"/>
                  <a:pt x="3778330" y="-34519"/>
                  <a:pt x="4072990" y="0"/>
                </a:cubicBezTo>
                <a:cubicBezTo>
                  <a:pt x="4138755" y="5044"/>
                  <a:pt x="4204268" y="68336"/>
                  <a:pt x="4196219" y="123229"/>
                </a:cubicBezTo>
                <a:cubicBezTo>
                  <a:pt x="4202125" y="342610"/>
                  <a:pt x="4187251" y="433862"/>
                  <a:pt x="4196219" y="616132"/>
                </a:cubicBezTo>
                <a:cubicBezTo>
                  <a:pt x="4210797" y="685283"/>
                  <a:pt x="4139825" y="734671"/>
                  <a:pt x="4072990" y="739361"/>
                </a:cubicBezTo>
                <a:cubicBezTo>
                  <a:pt x="3882497" y="739665"/>
                  <a:pt x="3700931" y="735515"/>
                  <a:pt x="3533189" y="739361"/>
                </a:cubicBezTo>
                <a:cubicBezTo>
                  <a:pt x="3365447" y="743207"/>
                  <a:pt x="3003709" y="744497"/>
                  <a:pt x="2835398" y="739361"/>
                </a:cubicBezTo>
                <a:cubicBezTo>
                  <a:pt x="2667087" y="734225"/>
                  <a:pt x="2353506" y="721764"/>
                  <a:pt x="2098110" y="739361"/>
                </a:cubicBezTo>
                <a:cubicBezTo>
                  <a:pt x="1842714" y="756958"/>
                  <a:pt x="1726026" y="743437"/>
                  <a:pt x="1439816" y="739361"/>
                </a:cubicBezTo>
                <a:cubicBezTo>
                  <a:pt x="1153606" y="735285"/>
                  <a:pt x="932732" y="729314"/>
                  <a:pt x="781523" y="739361"/>
                </a:cubicBezTo>
                <a:cubicBezTo>
                  <a:pt x="630314" y="749408"/>
                  <a:pt x="312666" y="740042"/>
                  <a:pt x="123229" y="739361"/>
                </a:cubicBezTo>
                <a:cubicBezTo>
                  <a:pt x="64629" y="736153"/>
                  <a:pt x="8405" y="697401"/>
                  <a:pt x="0" y="616132"/>
                </a:cubicBezTo>
                <a:cubicBezTo>
                  <a:pt x="-1960" y="482785"/>
                  <a:pt x="-3252" y="234417"/>
                  <a:pt x="0" y="123229"/>
                </a:cubicBezTo>
                <a:close/>
              </a:path>
            </a:pathLst>
          </a:cu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prstDash val="sysDash"/>
            <a:extLst>
              <a:ext uri="{C807C97D-BFC1-408E-A445-0C87EB9F89A2}">
                <ask:lineSketchStyleProps xmlns:ask="http://schemas.microsoft.com/office/drawing/2018/sketchyshapes" sd="270364739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Average action reward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6D673EE-1329-411E-AEB7-93BA3D9359F9}"/>
              </a:ext>
            </a:extLst>
          </p:cNvPr>
          <p:cNvSpPr/>
          <p:nvPr/>
        </p:nvSpPr>
        <p:spPr>
          <a:xfrm>
            <a:off x="6338283" y="3059319"/>
            <a:ext cx="4196219" cy="739361"/>
          </a:xfrm>
          <a:custGeom>
            <a:avLst/>
            <a:gdLst>
              <a:gd name="connsiteX0" fmla="*/ 0 w 4196219"/>
              <a:gd name="connsiteY0" fmla="*/ 123229 h 739361"/>
              <a:gd name="connsiteX1" fmla="*/ 123229 w 4196219"/>
              <a:gd name="connsiteY1" fmla="*/ 0 h 739361"/>
              <a:gd name="connsiteX2" fmla="*/ 821020 w 4196219"/>
              <a:gd name="connsiteY2" fmla="*/ 0 h 739361"/>
              <a:gd name="connsiteX3" fmla="*/ 1439816 w 4196219"/>
              <a:gd name="connsiteY3" fmla="*/ 0 h 739361"/>
              <a:gd name="connsiteX4" fmla="*/ 2098110 w 4196219"/>
              <a:gd name="connsiteY4" fmla="*/ 0 h 739361"/>
              <a:gd name="connsiteX5" fmla="*/ 2637910 w 4196219"/>
              <a:gd name="connsiteY5" fmla="*/ 0 h 739361"/>
              <a:gd name="connsiteX6" fmla="*/ 3296204 w 4196219"/>
              <a:gd name="connsiteY6" fmla="*/ 0 h 739361"/>
              <a:gd name="connsiteX7" fmla="*/ 4072990 w 4196219"/>
              <a:gd name="connsiteY7" fmla="*/ 0 h 739361"/>
              <a:gd name="connsiteX8" fmla="*/ 4196219 w 4196219"/>
              <a:gd name="connsiteY8" fmla="*/ 123229 h 739361"/>
              <a:gd name="connsiteX9" fmla="*/ 4196219 w 4196219"/>
              <a:gd name="connsiteY9" fmla="*/ 616132 h 739361"/>
              <a:gd name="connsiteX10" fmla="*/ 4072990 w 4196219"/>
              <a:gd name="connsiteY10" fmla="*/ 739361 h 739361"/>
              <a:gd name="connsiteX11" fmla="*/ 3493692 w 4196219"/>
              <a:gd name="connsiteY11" fmla="*/ 739361 h 739361"/>
              <a:gd name="connsiteX12" fmla="*/ 2914393 w 4196219"/>
              <a:gd name="connsiteY12" fmla="*/ 739361 h 739361"/>
              <a:gd name="connsiteX13" fmla="*/ 2374593 w 4196219"/>
              <a:gd name="connsiteY13" fmla="*/ 739361 h 739361"/>
              <a:gd name="connsiteX14" fmla="*/ 1716299 w 4196219"/>
              <a:gd name="connsiteY14" fmla="*/ 739361 h 739361"/>
              <a:gd name="connsiteX15" fmla="*/ 1137001 w 4196219"/>
              <a:gd name="connsiteY15" fmla="*/ 739361 h 739361"/>
              <a:gd name="connsiteX16" fmla="*/ 123229 w 4196219"/>
              <a:gd name="connsiteY16" fmla="*/ 739361 h 739361"/>
              <a:gd name="connsiteX17" fmla="*/ 0 w 4196219"/>
              <a:gd name="connsiteY17" fmla="*/ 616132 h 739361"/>
              <a:gd name="connsiteX18" fmla="*/ 0 w 4196219"/>
              <a:gd name="connsiteY18" fmla="*/ 123229 h 73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96219" h="739361" fill="none" extrusionOk="0">
                <a:moveTo>
                  <a:pt x="0" y="123229"/>
                </a:moveTo>
                <a:cubicBezTo>
                  <a:pt x="8920" y="46662"/>
                  <a:pt x="62956" y="-3681"/>
                  <a:pt x="123229" y="0"/>
                </a:cubicBezTo>
                <a:cubicBezTo>
                  <a:pt x="343092" y="27105"/>
                  <a:pt x="651955" y="1227"/>
                  <a:pt x="821020" y="0"/>
                </a:cubicBezTo>
                <a:cubicBezTo>
                  <a:pt x="990085" y="-1227"/>
                  <a:pt x="1150868" y="-16401"/>
                  <a:pt x="1439816" y="0"/>
                </a:cubicBezTo>
                <a:cubicBezTo>
                  <a:pt x="1728764" y="16401"/>
                  <a:pt x="1865636" y="19871"/>
                  <a:pt x="2098110" y="0"/>
                </a:cubicBezTo>
                <a:cubicBezTo>
                  <a:pt x="2330584" y="-19871"/>
                  <a:pt x="2524496" y="11531"/>
                  <a:pt x="2637910" y="0"/>
                </a:cubicBezTo>
                <a:cubicBezTo>
                  <a:pt x="2751324" y="-11531"/>
                  <a:pt x="3079972" y="-29033"/>
                  <a:pt x="3296204" y="0"/>
                </a:cubicBezTo>
                <a:cubicBezTo>
                  <a:pt x="3512436" y="29033"/>
                  <a:pt x="3838287" y="-23524"/>
                  <a:pt x="4072990" y="0"/>
                </a:cubicBezTo>
                <a:cubicBezTo>
                  <a:pt x="4135322" y="-2425"/>
                  <a:pt x="4202035" y="62443"/>
                  <a:pt x="4196219" y="123229"/>
                </a:cubicBezTo>
                <a:cubicBezTo>
                  <a:pt x="4197096" y="268792"/>
                  <a:pt x="4175264" y="447716"/>
                  <a:pt x="4196219" y="616132"/>
                </a:cubicBezTo>
                <a:cubicBezTo>
                  <a:pt x="4183322" y="694761"/>
                  <a:pt x="4143759" y="737127"/>
                  <a:pt x="4072990" y="739361"/>
                </a:cubicBezTo>
                <a:cubicBezTo>
                  <a:pt x="3842280" y="720216"/>
                  <a:pt x="3659516" y="728303"/>
                  <a:pt x="3493692" y="739361"/>
                </a:cubicBezTo>
                <a:cubicBezTo>
                  <a:pt x="3327868" y="750419"/>
                  <a:pt x="3108721" y="720553"/>
                  <a:pt x="2914393" y="739361"/>
                </a:cubicBezTo>
                <a:cubicBezTo>
                  <a:pt x="2720065" y="758169"/>
                  <a:pt x="2568816" y="740407"/>
                  <a:pt x="2374593" y="739361"/>
                </a:cubicBezTo>
                <a:cubicBezTo>
                  <a:pt x="2180370" y="738315"/>
                  <a:pt x="1981454" y="741653"/>
                  <a:pt x="1716299" y="739361"/>
                </a:cubicBezTo>
                <a:cubicBezTo>
                  <a:pt x="1451144" y="737069"/>
                  <a:pt x="1336186" y="720416"/>
                  <a:pt x="1137001" y="739361"/>
                </a:cubicBezTo>
                <a:cubicBezTo>
                  <a:pt x="937816" y="758306"/>
                  <a:pt x="522361" y="768722"/>
                  <a:pt x="123229" y="739361"/>
                </a:cubicBezTo>
                <a:cubicBezTo>
                  <a:pt x="49394" y="736237"/>
                  <a:pt x="-5980" y="682798"/>
                  <a:pt x="0" y="616132"/>
                </a:cubicBezTo>
                <a:cubicBezTo>
                  <a:pt x="19183" y="501398"/>
                  <a:pt x="-22346" y="304886"/>
                  <a:pt x="0" y="123229"/>
                </a:cubicBezTo>
                <a:close/>
              </a:path>
              <a:path w="4196219" h="739361" stroke="0" extrusionOk="0">
                <a:moveTo>
                  <a:pt x="0" y="123229"/>
                </a:moveTo>
                <a:cubicBezTo>
                  <a:pt x="-4629" y="50111"/>
                  <a:pt x="61381" y="-7789"/>
                  <a:pt x="123229" y="0"/>
                </a:cubicBezTo>
                <a:cubicBezTo>
                  <a:pt x="344414" y="8719"/>
                  <a:pt x="554527" y="13555"/>
                  <a:pt x="781523" y="0"/>
                </a:cubicBezTo>
                <a:cubicBezTo>
                  <a:pt x="1008519" y="-13555"/>
                  <a:pt x="1196292" y="3326"/>
                  <a:pt x="1518811" y="0"/>
                </a:cubicBezTo>
                <a:cubicBezTo>
                  <a:pt x="1841330" y="-3326"/>
                  <a:pt x="1845207" y="23629"/>
                  <a:pt x="2098110" y="0"/>
                </a:cubicBezTo>
                <a:cubicBezTo>
                  <a:pt x="2351013" y="-23629"/>
                  <a:pt x="2542229" y="12461"/>
                  <a:pt x="2716905" y="0"/>
                </a:cubicBezTo>
                <a:cubicBezTo>
                  <a:pt x="2891581" y="-12461"/>
                  <a:pt x="3184531" y="22961"/>
                  <a:pt x="3335701" y="0"/>
                </a:cubicBezTo>
                <a:cubicBezTo>
                  <a:pt x="3486871" y="-22961"/>
                  <a:pt x="3778330" y="-34519"/>
                  <a:pt x="4072990" y="0"/>
                </a:cubicBezTo>
                <a:cubicBezTo>
                  <a:pt x="4138755" y="5044"/>
                  <a:pt x="4204268" y="68336"/>
                  <a:pt x="4196219" y="123229"/>
                </a:cubicBezTo>
                <a:cubicBezTo>
                  <a:pt x="4202125" y="342610"/>
                  <a:pt x="4187251" y="433862"/>
                  <a:pt x="4196219" y="616132"/>
                </a:cubicBezTo>
                <a:cubicBezTo>
                  <a:pt x="4210797" y="685283"/>
                  <a:pt x="4139825" y="734671"/>
                  <a:pt x="4072990" y="739361"/>
                </a:cubicBezTo>
                <a:cubicBezTo>
                  <a:pt x="3882497" y="739665"/>
                  <a:pt x="3700931" y="735515"/>
                  <a:pt x="3533189" y="739361"/>
                </a:cubicBezTo>
                <a:cubicBezTo>
                  <a:pt x="3365447" y="743207"/>
                  <a:pt x="3003709" y="744497"/>
                  <a:pt x="2835398" y="739361"/>
                </a:cubicBezTo>
                <a:cubicBezTo>
                  <a:pt x="2667087" y="734225"/>
                  <a:pt x="2353506" y="721764"/>
                  <a:pt x="2098110" y="739361"/>
                </a:cubicBezTo>
                <a:cubicBezTo>
                  <a:pt x="1842714" y="756958"/>
                  <a:pt x="1726026" y="743437"/>
                  <a:pt x="1439816" y="739361"/>
                </a:cubicBezTo>
                <a:cubicBezTo>
                  <a:pt x="1153606" y="735285"/>
                  <a:pt x="932732" y="729314"/>
                  <a:pt x="781523" y="739361"/>
                </a:cubicBezTo>
                <a:cubicBezTo>
                  <a:pt x="630314" y="749408"/>
                  <a:pt x="312666" y="740042"/>
                  <a:pt x="123229" y="739361"/>
                </a:cubicBezTo>
                <a:cubicBezTo>
                  <a:pt x="64629" y="736153"/>
                  <a:pt x="8405" y="697401"/>
                  <a:pt x="0" y="616132"/>
                </a:cubicBezTo>
                <a:cubicBezTo>
                  <a:pt x="-1960" y="482785"/>
                  <a:pt x="-3252" y="234417"/>
                  <a:pt x="0" y="123229"/>
                </a:cubicBezTo>
                <a:close/>
              </a:path>
            </a:pathLst>
          </a:cu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prstDash val="sysDash"/>
            <a:extLst>
              <a:ext uri="{C807C97D-BFC1-408E-A445-0C87EB9F89A2}">
                <ask:lineSketchStyleProps xmlns:ask="http://schemas.microsoft.com/office/drawing/2018/sketchyshapes" sd="270364739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Average motionless time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pic>
        <p:nvPicPr>
          <p:cNvPr id="19" name="Gráfico 18" descr="Portapapeles comprobado">
            <a:extLst>
              <a:ext uri="{FF2B5EF4-FFF2-40B4-BE49-F238E27FC236}">
                <a16:creationId xmlns:a16="http://schemas.microsoft.com/office/drawing/2014/main" id="{0BA5741F-5AF2-4951-9271-C39B0174C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5706">
            <a:off x="9941763" y="4794608"/>
            <a:ext cx="1812013" cy="1812013"/>
          </a:xfrm>
          <a:prstGeom prst="rect">
            <a:avLst/>
          </a:prstGeom>
        </p:spPr>
      </p:pic>
      <p:sp>
        <p:nvSpPr>
          <p:cNvPr id="2" name="Flecha: hacia arriba 1">
            <a:extLst>
              <a:ext uri="{FF2B5EF4-FFF2-40B4-BE49-F238E27FC236}">
                <a16:creationId xmlns:a16="http://schemas.microsoft.com/office/drawing/2014/main" id="{7A3C3CB1-5163-46ED-96C2-EEE61A015DA0}"/>
              </a:ext>
            </a:extLst>
          </p:cNvPr>
          <p:cNvSpPr/>
          <p:nvPr/>
        </p:nvSpPr>
        <p:spPr>
          <a:xfrm>
            <a:off x="500517" y="1937771"/>
            <a:ext cx="643466" cy="739361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9CDE791A-F2B6-4462-AD72-132C85867919}"/>
              </a:ext>
            </a:extLst>
          </p:cNvPr>
          <p:cNvSpPr/>
          <p:nvPr/>
        </p:nvSpPr>
        <p:spPr>
          <a:xfrm>
            <a:off x="500517" y="4509363"/>
            <a:ext cx="643466" cy="739361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A3814F4B-4C67-4546-845F-2D3EE88C0BDA}"/>
              </a:ext>
            </a:extLst>
          </p:cNvPr>
          <p:cNvSpPr/>
          <p:nvPr/>
        </p:nvSpPr>
        <p:spPr>
          <a:xfrm rot="10800000">
            <a:off x="10847769" y="3056496"/>
            <a:ext cx="643466" cy="739361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contenido 3">
            <a:extLst>
              <a:ext uri="{FF2B5EF4-FFF2-40B4-BE49-F238E27FC236}">
                <a16:creationId xmlns:a16="http://schemas.microsoft.com/office/drawing/2014/main" id="{4D9074B1-9AA1-4EAD-BDB5-6984279A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58008" y="4440530"/>
            <a:ext cx="6932377" cy="137715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21A6C8-CFC3-4DB1-897E-8178BDDFE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742" y="1937771"/>
            <a:ext cx="4196219" cy="41962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F4D72DD-776C-4A36-9610-E9A9C84BD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923" y="3086857"/>
            <a:ext cx="3976880" cy="78471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8BB9BD5-CBC2-4E16-AE1D-4739BF7C1EC9}"/>
              </a:ext>
            </a:extLst>
          </p:cNvPr>
          <p:cNvSpPr/>
          <p:nvPr/>
        </p:nvSpPr>
        <p:spPr>
          <a:xfrm>
            <a:off x="7530353" y="5033963"/>
            <a:ext cx="2160033" cy="776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90DD8F1-CCB2-4960-BC61-5E7FDEA58DFB}"/>
              </a:ext>
            </a:extLst>
          </p:cNvPr>
          <p:cNvSpPr/>
          <p:nvPr/>
        </p:nvSpPr>
        <p:spPr>
          <a:xfrm>
            <a:off x="8391525" y="4440530"/>
            <a:ext cx="1042467" cy="969670"/>
          </a:xfrm>
          <a:custGeom>
            <a:avLst/>
            <a:gdLst>
              <a:gd name="connsiteX0" fmla="*/ 0 w 1042467"/>
              <a:gd name="connsiteY0" fmla="*/ 484835 h 969670"/>
              <a:gd name="connsiteX1" fmla="*/ 521234 w 1042467"/>
              <a:gd name="connsiteY1" fmla="*/ 0 h 969670"/>
              <a:gd name="connsiteX2" fmla="*/ 1042468 w 1042467"/>
              <a:gd name="connsiteY2" fmla="*/ 484835 h 969670"/>
              <a:gd name="connsiteX3" fmla="*/ 521234 w 1042467"/>
              <a:gd name="connsiteY3" fmla="*/ 969670 h 969670"/>
              <a:gd name="connsiteX4" fmla="*/ 0 w 1042467"/>
              <a:gd name="connsiteY4" fmla="*/ 484835 h 96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67" h="969670" extrusionOk="0">
                <a:moveTo>
                  <a:pt x="0" y="484835"/>
                </a:moveTo>
                <a:cubicBezTo>
                  <a:pt x="26608" y="280418"/>
                  <a:pt x="192567" y="-9679"/>
                  <a:pt x="521234" y="0"/>
                </a:cubicBezTo>
                <a:cubicBezTo>
                  <a:pt x="755999" y="8337"/>
                  <a:pt x="1066714" y="207850"/>
                  <a:pt x="1042468" y="484835"/>
                </a:cubicBezTo>
                <a:cubicBezTo>
                  <a:pt x="1061005" y="820272"/>
                  <a:pt x="783638" y="904085"/>
                  <a:pt x="521234" y="969670"/>
                </a:cubicBezTo>
                <a:cubicBezTo>
                  <a:pt x="285245" y="964640"/>
                  <a:pt x="-36484" y="721469"/>
                  <a:pt x="0" y="484835"/>
                </a:cubicBezTo>
                <a:close/>
              </a:path>
            </a:pathLst>
          </a:custGeom>
          <a:noFill/>
          <a:ln w="57150">
            <a:solidFill>
              <a:srgbClr val="C00000">
                <a:alpha val="80000"/>
              </a:srgbClr>
            </a:solidFill>
            <a:extLst>
              <a:ext uri="{C807C97D-BFC1-408E-A445-0C87EB9F89A2}">
                <ask:lineSketchStyleProps xmlns:ask="http://schemas.microsoft.com/office/drawing/2018/sketchyshapes" sd="5265792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  <p:bldP spid="13" grpId="3" animBg="1"/>
      <p:bldP spid="2" grpId="0" animBg="1"/>
      <p:bldP spid="2" grpId="1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2" grpId="3" animBg="1"/>
      <p:bldP spid="3" grpId="0" animBg="1"/>
      <p:bldP spid="3" grpId="1" animBg="1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2FE16-7BBB-40C4-A754-94CA214D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parajita" panose="02020603050405020304" pitchFamily="18" charset="0"/>
                <a:cs typeface="Aparajita" panose="02020603050405020304" pitchFamily="18" charset="0"/>
              </a:rPr>
              <a:t>Experimentation setup</a:t>
            </a:r>
            <a:endParaRPr lang="es-E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5" name="Imagen 4" descr="Imagen que contiene persona, tabla, niño, interior&#10;&#10;Descripción generada automáticamente">
            <a:extLst>
              <a:ext uri="{FF2B5EF4-FFF2-40B4-BE49-F238E27FC236}">
                <a16:creationId xmlns:a16="http://schemas.microsoft.com/office/drawing/2014/main" id="{C3FD1F64-D0FF-4447-9774-76DC4447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1" y="2290498"/>
            <a:ext cx="4910413" cy="3271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3FD996-ED51-4813-ACA7-1EB7D2C9847C}"/>
              </a:ext>
            </a:extLst>
          </p:cNvPr>
          <p:cNvSpPr txBox="1"/>
          <p:nvPr/>
        </p:nvSpPr>
        <p:spPr>
          <a:xfrm>
            <a:off x="7221609" y="1984336"/>
            <a:ext cx="3722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At a </a:t>
            </a:r>
            <a:r>
              <a:rPr lang="en-GB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kindergarten</a:t>
            </a:r>
          </a:p>
          <a:p>
            <a:endParaRPr lang="en-GB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Group of </a:t>
            </a:r>
            <a:r>
              <a:rPr lang="en-GB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6 infants</a:t>
            </a:r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 of around </a:t>
            </a:r>
            <a:r>
              <a:rPr lang="en-GB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12 months</a:t>
            </a:r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 old</a:t>
            </a:r>
          </a:p>
          <a:p>
            <a:endParaRPr lang="en-GB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Experiment lead by the </a:t>
            </a:r>
            <a:r>
              <a:rPr lang="en-GB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caregiver</a:t>
            </a:r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 of the group</a:t>
            </a:r>
          </a:p>
          <a:p>
            <a:endParaRPr lang="en-GB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Using </a:t>
            </a:r>
            <a:r>
              <a:rPr lang="en-GB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homologated toys </a:t>
            </a:r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rather than “BabyRobot”</a:t>
            </a:r>
            <a:endParaRPr lang="es-ES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8" name="Gráfico 7" descr="Centro educativo con relleno sólido">
            <a:extLst>
              <a:ext uri="{FF2B5EF4-FFF2-40B4-BE49-F238E27FC236}">
                <a16:creationId xmlns:a16="http://schemas.microsoft.com/office/drawing/2014/main" id="{FEEF5B96-D8E5-451D-BD07-37D2CD27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2934" y="1690688"/>
            <a:ext cx="731766" cy="731766"/>
          </a:xfrm>
          <a:prstGeom prst="rect">
            <a:avLst/>
          </a:prstGeom>
        </p:spPr>
      </p:pic>
      <p:pic>
        <p:nvPicPr>
          <p:cNvPr id="12" name="Gráfico 11" descr="Perfil de mujer con relleno sólido">
            <a:extLst>
              <a:ext uri="{FF2B5EF4-FFF2-40B4-BE49-F238E27FC236}">
                <a16:creationId xmlns:a16="http://schemas.microsoft.com/office/drawing/2014/main" id="{DF654CAD-59B3-4E83-9F18-537842781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934" y="3876258"/>
            <a:ext cx="731766" cy="731766"/>
          </a:xfrm>
          <a:prstGeom prst="rect">
            <a:avLst/>
          </a:prstGeom>
        </p:spPr>
      </p:pic>
      <p:pic>
        <p:nvPicPr>
          <p:cNvPr id="14" name="Gráfico 13" descr="Peluche con relleno sólido">
            <a:extLst>
              <a:ext uri="{FF2B5EF4-FFF2-40B4-BE49-F238E27FC236}">
                <a16:creationId xmlns:a16="http://schemas.microsoft.com/office/drawing/2014/main" id="{D406054C-DE39-439A-8C05-67C8E795F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2934" y="4972358"/>
            <a:ext cx="731767" cy="731767"/>
          </a:xfrm>
          <a:prstGeom prst="rect">
            <a:avLst/>
          </a:prstGeom>
        </p:spPr>
      </p:pic>
      <p:pic>
        <p:nvPicPr>
          <p:cNvPr id="15" name="Gráfico 14" descr="Niños con relleno sólido">
            <a:extLst>
              <a:ext uri="{FF2B5EF4-FFF2-40B4-BE49-F238E27FC236}">
                <a16:creationId xmlns:a16="http://schemas.microsoft.com/office/drawing/2014/main" id="{5F62E3CF-C301-4533-9606-652ACF048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2935" y="2783473"/>
            <a:ext cx="731765" cy="7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081F3-E511-4C7E-8F02-A75BBA66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parajita" panose="02020603050405020304" pitchFamily="18" charset="0"/>
                <a:cs typeface="Aparajita" panose="02020603050405020304" pitchFamily="18" charset="0"/>
              </a:rPr>
              <a:t>Evaluation of the experimentation</a:t>
            </a:r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9D98602-FCAF-452B-8903-B3AA0738F17D}"/>
              </a:ext>
            </a:extLst>
          </p:cNvPr>
          <p:cNvSpPr/>
          <p:nvPr/>
        </p:nvSpPr>
        <p:spPr>
          <a:xfrm>
            <a:off x="1816101" y="2099703"/>
            <a:ext cx="3149600" cy="3149600"/>
          </a:xfrm>
          <a:custGeom>
            <a:avLst/>
            <a:gdLst>
              <a:gd name="connsiteX0" fmla="*/ 0 w 3149600"/>
              <a:gd name="connsiteY0" fmla="*/ 1574800 h 3149600"/>
              <a:gd name="connsiteX1" fmla="*/ 1574800 w 3149600"/>
              <a:gd name="connsiteY1" fmla="*/ 0 h 3149600"/>
              <a:gd name="connsiteX2" fmla="*/ 3149600 w 3149600"/>
              <a:gd name="connsiteY2" fmla="*/ 1574800 h 3149600"/>
              <a:gd name="connsiteX3" fmla="*/ 1574800 w 3149600"/>
              <a:gd name="connsiteY3" fmla="*/ 3149600 h 3149600"/>
              <a:gd name="connsiteX4" fmla="*/ 0 w 3149600"/>
              <a:gd name="connsiteY4" fmla="*/ 15748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600" h="3149600" fill="none" extrusionOk="0">
                <a:moveTo>
                  <a:pt x="0" y="1574800"/>
                </a:moveTo>
                <a:cubicBezTo>
                  <a:pt x="-99742" y="664198"/>
                  <a:pt x="643691" y="110896"/>
                  <a:pt x="1574800" y="0"/>
                </a:cubicBezTo>
                <a:cubicBezTo>
                  <a:pt x="2556432" y="128484"/>
                  <a:pt x="3294956" y="853656"/>
                  <a:pt x="3149600" y="1574800"/>
                </a:cubicBezTo>
                <a:cubicBezTo>
                  <a:pt x="3095781" y="2428045"/>
                  <a:pt x="2546655" y="3267530"/>
                  <a:pt x="1574800" y="3149600"/>
                </a:cubicBezTo>
                <a:cubicBezTo>
                  <a:pt x="590863" y="3304000"/>
                  <a:pt x="-71311" y="2379128"/>
                  <a:pt x="0" y="1574800"/>
                </a:cubicBezTo>
                <a:close/>
              </a:path>
              <a:path w="3149600" h="3149600" stroke="0" extrusionOk="0">
                <a:moveTo>
                  <a:pt x="0" y="1574800"/>
                </a:moveTo>
                <a:cubicBezTo>
                  <a:pt x="14851" y="683204"/>
                  <a:pt x="771163" y="103609"/>
                  <a:pt x="1574800" y="0"/>
                </a:cubicBezTo>
                <a:cubicBezTo>
                  <a:pt x="2398698" y="-127598"/>
                  <a:pt x="3300336" y="795225"/>
                  <a:pt x="3149600" y="1574800"/>
                </a:cubicBezTo>
                <a:cubicBezTo>
                  <a:pt x="3140791" y="2348412"/>
                  <a:pt x="2298660" y="3215305"/>
                  <a:pt x="1574800" y="3149600"/>
                </a:cubicBezTo>
                <a:cubicBezTo>
                  <a:pt x="700449" y="3127466"/>
                  <a:pt x="18345" y="2470991"/>
                  <a:pt x="0" y="157480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latin typeface="Aparajita" panose="02020603050405020304" pitchFamily="18" charset="0"/>
                <a:cs typeface="Aparajita" panose="02020603050405020304" pitchFamily="18" charset="0"/>
              </a:rPr>
              <a:t>Control condition</a:t>
            </a:r>
          </a:p>
          <a:p>
            <a:pPr algn="ctr"/>
            <a:endParaRPr lang="en-GB" sz="9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GB" sz="2800" i="1" dirty="0">
                <a:latin typeface="Aparajita" panose="02020603050405020304" pitchFamily="18" charset="0"/>
                <a:cs typeface="Aparajita" panose="02020603050405020304" pitchFamily="18" charset="0"/>
              </a:rPr>
              <a:t>No crawling toys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8CE87E3-56D5-4696-9CB0-A653F0F767DF}"/>
              </a:ext>
            </a:extLst>
          </p:cNvPr>
          <p:cNvSpPr/>
          <p:nvPr/>
        </p:nvSpPr>
        <p:spPr>
          <a:xfrm>
            <a:off x="7143752" y="2099703"/>
            <a:ext cx="3149600" cy="3149600"/>
          </a:xfrm>
          <a:custGeom>
            <a:avLst/>
            <a:gdLst>
              <a:gd name="connsiteX0" fmla="*/ 0 w 3149600"/>
              <a:gd name="connsiteY0" fmla="*/ 1574800 h 3149600"/>
              <a:gd name="connsiteX1" fmla="*/ 1574800 w 3149600"/>
              <a:gd name="connsiteY1" fmla="*/ 0 h 3149600"/>
              <a:gd name="connsiteX2" fmla="*/ 3149600 w 3149600"/>
              <a:gd name="connsiteY2" fmla="*/ 1574800 h 3149600"/>
              <a:gd name="connsiteX3" fmla="*/ 1574800 w 3149600"/>
              <a:gd name="connsiteY3" fmla="*/ 3149600 h 3149600"/>
              <a:gd name="connsiteX4" fmla="*/ 0 w 3149600"/>
              <a:gd name="connsiteY4" fmla="*/ 15748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600" h="3149600" fill="none" extrusionOk="0">
                <a:moveTo>
                  <a:pt x="0" y="1574800"/>
                </a:moveTo>
                <a:cubicBezTo>
                  <a:pt x="46899" y="567393"/>
                  <a:pt x="878230" y="-103653"/>
                  <a:pt x="1574800" y="0"/>
                </a:cubicBezTo>
                <a:cubicBezTo>
                  <a:pt x="2288134" y="106161"/>
                  <a:pt x="3180592" y="728137"/>
                  <a:pt x="3149600" y="1574800"/>
                </a:cubicBezTo>
                <a:cubicBezTo>
                  <a:pt x="3135555" y="2510973"/>
                  <a:pt x="2347041" y="3102439"/>
                  <a:pt x="1574800" y="3149600"/>
                </a:cubicBezTo>
                <a:cubicBezTo>
                  <a:pt x="697352" y="2986211"/>
                  <a:pt x="187220" y="2548106"/>
                  <a:pt x="0" y="1574800"/>
                </a:cubicBezTo>
                <a:close/>
              </a:path>
              <a:path w="3149600" h="3149600" stroke="0" extrusionOk="0">
                <a:moveTo>
                  <a:pt x="0" y="1574800"/>
                </a:moveTo>
                <a:cubicBezTo>
                  <a:pt x="210241" y="731164"/>
                  <a:pt x="721817" y="172340"/>
                  <a:pt x="1574800" y="0"/>
                </a:cubicBezTo>
                <a:cubicBezTo>
                  <a:pt x="2438796" y="-71074"/>
                  <a:pt x="3278154" y="621505"/>
                  <a:pt x="3149600" y="1574800"/>
                </a:cubicBezTo>
                <a:cubicBezTo>
                  <a:pt x="3264996" y="2564283"/>
                  <a:pt x="2431153" y="3099467"/>
                  <a:pt x="1574800" y="3149600"/>
                </a:cubicBezTo>
                <a:cubicBezTo>
                  <a:pt x="654497" y="3170880"/>
                  <a:pt x="82443" y="2589065"/>
                  <a:pt x="0" y="157480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8787601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latin typeface="Aparajita" panose="02020603050405020304" pitchFamily="18" charset="0"/>
                <a:cs typeface="Aparajita" panose="02020603050405020304" pitchFamily="18" charset="0"/>
              </a:rPr>
              <a:t>Crawling toy condition</a:t>
            </a:r>
          </a:p>
          <a:p>
            <a:pPr algn="ctr"/>
            <a:r>
              <a:rPr lang="en-GB" sz="2400" i="1" dirty="0">
                <a:latin typeface="Aparajita" panose="02020603050405020304" pitchFamily="18" charset="0"/>
                <a:cs typeface="Aparajita" panose="02020603050405020304" pitchFamily="18" charset="0"/>
              </a:rPr>
              <a:t>Press &amp; go + teleoperated toy</a:t>
            </a:r>
            <a:endParaRPr lang="es-ES" sz="2400" i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4" name="Gráfico 13" descr="Bebé gateando">
            <a:extLst>
              <a:ext uri="{FF2B5EF4-FFF2-40B4-BE49-F238E27FC236}">
                <a16:creationId xmlns:a16="http://schemas.microsoft.com/office/drawing/2014/main" id="{105A7556-3787-4E06-B35F-606543C8B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64175" y="2659984"/>
            <a:ext cx="1181101" cy="118110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1A11616-BC30-4AAC-93B2-ED92C3CAA7BE}"/>
              </a:ext>
            </a:extLst>
          </p:cNvPr>
          <p:cNvSpPr txBox="1"/>
          <p:nvPr/>
        </p:nvSpPr>
        <p:spPr>
          <a:xfrm>
            <a:off x="5143500" y="2070556"/>
            <a:ext cx="182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Aparajita" panose="02020603050405020304" pitchFamily="18" charset="0"/>
                <a:cs typeface="Aparajita" panose="02020603050405020304" pitchFamily="18" charset="0"/>
              </a:rPr>
              <a:t>Mobility</a:t>
            </a:r>
            <a:endParaRPr lang="es-ES" sz="2800" i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24FB7C3-18B3-4337-B045-C0243A446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20" y="4673153"/>
            <a:ext cx="1296010" cy="13983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8D673A4-FA80-4CA5-8EAA-933FD0CEA3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5" r="37207" b="-1"/>
          <a:stretch/>
        </p:blipFill>
        <p:spPr>
          <a:xfrm>
            <a:off x="8984760" y="4673153"/>
            <a:ext cx="1296010" cy="1345582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A599C2E-53D1-4943-9B64-5D20F046D474}"/>
              </a:ext>
            </a:extLst>
          </p:cNvPr>
          <p:cNvSpPr/>
          <p:nvPr/>
        </p:nvSpPr>
        <p:spPr>
          <a:xfrm>
            <a:off x="10236203" y="4673153"/>
            <a:ext cx="234948" cy="25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 descr="Baile con relleno sólido">
            <a:extLst>
              <a:ext uri="{FF2B5EF4-FFF2-40B4-BE49-F238E27FC236}">
                <a16:creationId xmlns:a16="http://schemas.microsoft.com/office/drawing/2014/main" id="{32830948-45F2-40D1-8096-48A374F4D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75" y="4165161"/>
            <a:ext cx="1181101" cy="118110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3B4A4BF-724B-40F0-A275-859088EFD8DB}"/>
              </a:ext>
            </a:extLst>
          </p:cNvPr>
          <p:cNvSpPr txBox="1"/>
          <p:nvPr/>
        </p:nvSpPr>
        <p:spPr>
          <a:xfrm>
            <a:off x="5143499" y="5548330"/>
            <a:ext cx="182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 err="1">
                <a:latin typeface="Aparajita" panose="02020603050405020304" pitchFamily="18" charset="0"/>
                <a:cs typeface="Aparajita" panose="02020603050405020304" pitchFamily="18" charset="0"/>
              </a:rPr>
              <a:t>Behavior</a:t>
            </a:r>
            <a:endParaRPr lang="es-ES" sz="2800" i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7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BBD7CA6-15DF-4081-8FE5-A6A88DF9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parajita" panose="02020603050405020304" pitchFamily="18" charset="0"/>
                <a:cs typeface="Aparajita" panose="02020603050405020304" pitchFamily="18" charset="0"/>
              </a:rPr>
              <a:t>Results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925C6D-FF55-4FD0-96A9-E051BB594062}"/>
              </a:ext>
            </a:extLst>
          </p:cNvPr>
          <p:cNvSpPr txBox="1"/>
          <p:nvPr/>
        </p:nvSpPr>
        <p:spPr>
          <a:xfrm>
            <a:off x="0" y="16779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Control condition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1F698A-CB23-4114-8154-BB20668034A0}"/>
              </a:ext>
            </a:extLst>
          </p:cNvPr>
          <p:cNvSpPr txBox="1"/>
          <p:nvPr/>
        </p:nvSpPr>
        <p:spPr>
          <a:xfrm>
            <a:off x="6096000" y="1677985"/>
            <a:ext cx="609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Crawling</a:t>
            </a:r>
            <a:r>
              <a:rPr lang="en-GB" sz="1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GB" sz="36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toy condition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2CFEA04-B384-484F-A5F6-36E5F8148486}"/>
              </a:ext>
            </a:extLst>
          </p:cNvPr>
          <p:cNvCxnSpPr/>
          <p:nvPr/>
        </p:nvCxnSpPr>
        <p:spPr>
          <a:xfrm>
            <a:off x="6096000" y="1790700"/>
            <a:ext cx="0" cy="46482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7CDD04-BC22-42F5-8052-F2210E6084DA}"/>
              </a:ext>
            </a:extLst>
          </p:cNvPr>
          <p:cNvSpPr txBox="1"/>
          <p:nvPr/>
        </p:nvSpPr>
        <p:spPr>
          <a:xfrm>
            <a:off x="977900" y="2588048"/>
            <a:ext cx="511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Most common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behavior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  To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walk around 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carrying a toy</a:t>
            </a:r>
            <a:endParaRPr lang="es-ES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22462B-D24C-4366-94F8-04512D704644}"/>
              </a:ext>
            </a:extLst>
          </p:cNvPr>
          <p:cNvSpPr txBox="1"/>
          <p:nvPr/>
        </p:nvSpPr>
        <p:spPr>
          <a:xfrm>
            <a:off x="977900" y="3754237"/>
            <a:ext cx="511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Mobility around 65%.</a:t>
            </a:r>
            <a:endParaRPr lang="en-GB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CC06797-5507-4BB4-962D-63C4D19EABB4}"/>
              </a:ext>
            </a:extLst>
          </p:cNvPr>
          <p:cNvSpPr txBox="1"/>
          <p:nvPr/>
        </p:nvSpPr>
        <p:spPr>
          <a:xfrm>
            <a:off x="6584949" y="2598003"/>
            <a:ext cx="511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Changes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behavior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  Great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enthusiasm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and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interest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for the new toys but also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many fights 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play with them.</a:t>
            </a:r>
          </a:p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  Babies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crawl frequently 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chase the toys.</a:t>
            </a:r>
          </a:p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  Many time spent </a:t>
            </a:r>
            <a:r>
              <a:rPr lang="en-GB" sz="24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understanding the toys’       functioning</a:t>
            </a:r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0F0C51-032C-414B-AAAB-1C237D42905D}"/>
              </a:ext>
            </a:extLst>
          </p:cNvPr>
          <p:cNvSpPr txBox="1"/>
          <p:nvPr/>
        </p:nvSpPr>
        <p:spPr>
          <a:xfrm>
            <a:off x="6584948" y="4949181"/>
            <a:ext cx="511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Lower mobility (around 32%).</a:t>
            </a:r>
            <a:endParaRPr lang="en-GB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grpSp>
        <p:nvGrpSpPr>
          <p:cNvPr id="22" name="Gráfico 20" descr="{0} con relleno sólido">
            <a:extLst>
              <a:ext uri="{FF2B5EF4-FFF2-40B4-BE49-F238E27FC236}">
                <a16:creationId xmlns:a16="http://schemas.microsoft.com/office/drawing/2014/main" id="{FF5DFE1B-2A99-4640-AA01-30A28BD53CC3}"/>
              </a:ext>
            </a:extLst>
          </p:cNvPr>
          <p:cNvGrpSpPr/>
          <p:nvPr/>
        </p:nvGrpSpPr>
        <p:grpSpPr>
          <a:xfrm>
            <a:off x="2522760" y="4890280"/>
            <a:ext cx="914400" cy="914400"/>
            <a:chOff x="2590800" y="4926039"/>
            <a:chExt cx="914400" cy="9144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13BE3712-5C11-427D-BE4A-F70C549839D4}"/>
                </a:ext>
              </a:extLst>
            </p:cNvPr>
            <p:cNvSpPr/>
            <p:nvPr/>
          </p:nvSpPr>
          <p:spPr>
            <a:xfrm>
              <a:off x="2805188" y="4993415"/>
              <a:ext cx="485747" cy="573065"/>
            </a:xfrm>
            <a:custGeom>
              <a:avLst/>
              <a:gdLst>
                <a:gd name="connsiteX0" fmla="*/ 484127 w 485747"/>
                <a:gd name="connsiteY0" fmla="*/ 214678 h 573065"/>
                <a:gd name="connsiteX1" fmla="*/ 214654 w 485747"/>
                <a:gd name="connsiteY1" fmla="*/ 1670 h 573065"/>
                <a:gd name="connsiteX2" fmla="*/ 0 w 485747"/>
                <a:gd name="connsiteY2" fmla="*/ 242082 h 573065"/>
                <a:gd name="connsiteX3" fmla="*/ 114300 w 485747"/>
                <a:gd name="connsiteY3" fmla="*/ 242082 h 573065"/>
                <a:gd name="connsiteX4" fmla="*/ 242834 w 485747"/>
                <a:gd name="connsiteY4" fmla="*/ 113536 h 573065"/>
                <a:gd name="connsiteX5" fmla="*/ 371380 w 485747"/>
                <a:gd name="connsiteY5" fmla="*/ 242071 h 573065"/>
                <a:gd name="connsiteX6" fmla="*/ 311106 w 485747"/>
                <a:gd name="connsiteY6" fmla="*/ 350991 h 573065"/>
                <a:gd name="connsiteX7" fmla="*/ 185661 w 485747"/>
                <a:gd name="connsiteY7" fmla="*/ 573066 h 573065"/>
                <a:gd name="connsiteX8" fmla="*/ 299961 w 485747"/>
                <a:gd name="connsiteY8" fmla="*/ 573066 h 573065"/>
                <a:gd name="connsiteX9" fmla="*/ 371951 w 485747"/>
                <a:gd name="connsiteY9" fmla="*/ 447745 h 573065"/>
                <a:gd name="connsiteX10" fmla="*/ 484127 w 485747"/>
                <a:gd name="connsiteY10" fmla="*/ 214678 h 57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47" h="573065">
                  <a:moveTo>
                    <a:pt x="484127" y="214678"/>
                  </a:moveTo>
                  <a:cubicBezTo>
                    <a:pt x="468535" y="81444"/>
                    <a:pt x="347887" y="-13923"/>
                    <a:pt x="214654" y="1670"/>
                  </a:cubicBezTo>
                  <a:cubicBezTo>
                    <a:pt x="92582" y="15956"/>
                    <a:pt x="419" y="119178"/>
                    <a:pt x="0" y="242082"/>
                  </a:cubicBezTo>
                  <a:lnTo>
                    <a:pt x="114300" y="242082"/>
                  </a:lnTo>
                  <a:cubicBezTo>
                    <a:pt x="114297" y="171091"/>
                    <a:pt x="171844" y="113539"/>
                    <a:pt x="242834" y="113536"/>
                  </a:cubicBezTo>
                  <a:cubicBezTo>
                    <a:pt x="313825" y="113533"/>
                    <a:pt x="371377" y="171080"/>
                    <a:pt x="371380" y="242071"/>
                  </a:cubicBezTo>
                  <a:cubicBezTo>
                    <a:pt x="371382" y="286334"/>
                    <a:pt x="348610" y="327484"/>
                    <a:pt x="311106" y="350991"/>
                  </a:cubicBezTo>
                  <a:cubicBezTo>
                    <a:pt x="233706" y="398347"/>
                    <a:pt x="186266" y="482331"/>
                    <a:pt x="185661" y="573066"/>
                  </a:cubicBezTo>
                  <a:lnTo>
                    <a:pt x="299961" y="573066"/>
                  </a:lnTo>
                  <a:cubicBezTo>
                    <a:pt x="300690" y="521659"/>
                    <a:pt x="327911" y="474273"/>
                    <a:pt x="371951" y="447745"/>
                  </a:cubicBezTo>
                  <a:cubicBezTo>
                    <a:pt x="451238" y="398259"/>
                    <a:pt x="494912" y="307516"/>
                    <a:pt x="484127" y="214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767436BF-F8BE-4E37-8865-CD9B9028CD81}"/>
                </a:ext>
              </a:extLst>
            </p:cNvPr>
            <p:cNvSpPr/>
            <p:nvPr/>
          </p:nvSpPr>
          <p:spPr>
            <a:xfrm>
              <a:off x="2979961" y="5633953"/>
              <a:ext cx="139705" cy="139811"/>
            </a:xfrm>
            <a:custGeom>
              <a:avLst/>
              <a:gdLst>
                <a:gd name="connsiteX0" fmla="*/ 119273 w 139705"/>
                <a:gd name="connsiteY0" fmla="*/ 20501 h 139811"/>
                <a:gd name="connsiteX1" fmla="*/ 119273 w 139705"/>
                <a:gd name="connsiteY1" fmla="*/ 20501 h 139811"/>
                <a:gd name="connsiteX2" fmla="*/ 20535 w 139705"/>
                <a:gd name="connsiteY2" fmla="*/ 20398 h 139811"/>
                <a:gd name="connsiteX3" fmla="*/ 20432 w 139705"/>
                <a:gd name="connsiteY3" fmla="*/ 20501 h 139811"/>
                <a:gd name="connsiteX4" fmla="*/ 5459 w 139705"/>
                <a:gd name="connsiteY4" fmla="*/ 42846 h 139811"/>
                <a:gd name="connsiteX5" fmla="*/ 1 w 139705"/>
                <a:gd name="connsiteY5" fmla="*/ 70097 h 139811"/>
                <a:gd name="connsiteX6" fmla="*/ 5478 w 139705"/>
                <a:gd name="connsiteY6" fmla="*/ 97225 h 139811"/>
                <a:gd name="connsiteX7" fmla="*/ 42778 w 139705"/>
                <a:gd name="connsiteY7" fmla="*/ 134325 h 139811"/>
                <a:gd name="connsiteX8" fmla="*/ 70019 w 139705"/>
                <a:gd name="connsiteY8" fmla="*/ 139811 h 139811"/>
                <a:gd name="connsiteX9" fmla="*/ 97147 w 139705"/>
                <a:gd name="connsiteY9" fmla="*/ 134334 h 139811"/>
                <a:gd name="connsiteX10" fmla="*/ 134218 w 139705"/>
                <a:gd name="connsiteY10" fmla="*/ 97253 h 139811"/>
                <a:gd name="connsiteX11" fmla="*/ 139704 w 139705"/>
                <a:gd name="connsiteY11" fmla="*/ 70126 h 139811"/>
                <a:gd name="connsiteX12" fmla="*/ 134237 w 139705"/>
                <a:gd name="connsiteY12" fmla="*/ 42875 h 139811"/>
                <a:gd name="connsiteX13" fmla="*/ 119273 w 139705"/>
                <a:gd name="connsiteY13" fmla="*/ 20501 h 1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705" h="139811">
                  <a:moveTo>
                    <a:pt x="119273" y="20501"/>
                  </a:moveTo>
                  <a:lnTo>
                    <a:pt x="119273" y="20501"/>
                  </a:lnTo>
                  <a:cubicBezTo>
                    <a:pt x="92035" y="-6793"/>
                    <a:pt x="47830" y="-6840"/>
                    <a:pt x="20535" y="20398"/>
                  </a:cubicBezTo>
                  <a:cubicBezTo>
                    <a:pt x="20501" y="20432"/>
                    <a:pt x="20467" y="20467"/>
                    <a:pt x="20432" y="20501"/>
                  </a:cubicBezTo>
                  <a:cubicBezTo>
                    <a:pt x="14045" y="26912"/>
                    <a:pt x="8959" y="34501"/>
                    <a:pt x="5459" y="42846"/>
                  </a:cubicBezTo>
                  <a:cubicBezTo>
                    <a:pt x="1815" y="51468"/>
                    <a:pt x="-42" y="60738"/>
                    <a:pt x="1" y="70097"/>
                  </a:cubicBezTo>
                  <a:cubicBezTo>
                    <a:pt x="-51" y="79420"/>
                    <a:pt x="1813" y="88653"/>
                    <a:pt x="5478" y="97225"/>
                  </a:cubicBezTo>
                  <a:cubicBezTo>
                    <a:pt x="12601" y="113980"/>
                    <a:pt x="25984" y="127292"/>
                    <a:pt x="42778" y="134325"/>
                  </a:cubicBezTo>
                  <a:cubicBezTo>
                    <a:pt x="51397" y="137968"/>
                    <a:pt x="60662" y="139834"/>
                    <a:pt x="70019" y="139811"/>
                  </a:cubicBezTo>
                  <a:cubicBezTo>
                    <a:pt x="79341" y="139857"/>
                    <a:pt x="88573" y="137994"/>
                    <a:pt x="97147" y="134334"/>
                  </a:cubicBezTo>
                  <a:cubicBezTo>
                    <a:pt x="113821" y="127213"/>
                    <a:pt x="127102" y="113930"/>
                    <a:pt x="134218" y="97253"/>
                  </a:cubicBezTo>
                  <a:cubicBezTo>
                    <a:pt x="137881" y="88681"/>
                    <a:pt x="139748" y="79448"/>
                    <a:pt x="139704" y="70126"/>
                  </a:cubicBezTo>
                  <a:cubicBezTo>
                    <a:pt x="139739" y="60767"/>
                    <a:pt x="137879" y="51497"/>
                    <a:pt x="134237" y="42875"/>
                  </a:cubicBezTo>
                  <a:cubicBezTo>
                    <a:pt x="130739" y="34522"/>
                    <a:pt x="125658" y="26924"/>
                    <a:pt x="119273" y="2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B8F2299-A881-486E-827B-1683C91310A9}"/>
              </a:ext>
            </a:extLst>
          </p:cNvPr>
          <p:cNvSpPr txBox="1"/>
          <p:nvPr/>
        </p:nvSpPr>
        <p:spPr>
          <a:xfrm>
            <a:off x="1595003" y="5074526"/>
            <a:ext cx="294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parajita" panose="02020603050405020304" pitchFamily="18" charset="0"/>
                <a:cs typeface="Aparajita" panose="02020603050405020304" pitchFamily="18" charset="0"/>
              </a:rPr>
              <a:t>Inconclusive results</a:t>
            </a:r>
            <a:endParaRPr lang="es-ES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C227B5C-46B7-4405-BE01-B1A6CD0E957B}"/>
              </a:ext>
            </a:extLst>
          </p:cNvPr>
          <p:cNvSpPr/>
          <p:nvPr/>
        </p:nvSpPr>
        <p:spPr>
          <a:xfrm>
            <a:off x="1469204" y="4725676"/>
            <a:ext cx="3071962" cy="1243609"/>
          </a:xfrm>
          <a:custGeom>
            <a:avLst/>
            <a:gdLst>
              <a:gd name="connsiteX0" fmla="*/ 0 w 3071962"/>
              <a:gd name="connsiteY0" fmla="*/ 621805 h 1243609"/>
              <a:gd name="connsiteX1" fmla="*/ 1535981 w 3071962"/>
              <a:gd name="connsiteY1" fmla="*/ 0 h 1243609"/>
              <a:gd name="connsiteX2" fmla="*/ 3071962 w 3071962"/>
              <a:gd name="connsiteY2" fmla="*/ 621805 h 1243609"/>
              <a:gd name="connsiteX3" fmla="*/ 1535981 w 3071962"/>
              <a:gd name="connsiteY3" fmla="*/ 1243610 h 1243609"/>
              <a:gd name="connsiteX4" fmla="*/ 0 w 3071962"/>
              <a:gd name="connsiteY4" fmla="*/ 621805 h 124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1962" h="1243609" extrusionOk="0">
                <a:moveTo>
                  <a:pt x="0" y="621805"/>
                </a:moveTo>
                <a:cubicBezTo>
                  <a:pt x="19233" y="133721"/>
                  <a:pt x="707576" y="16026"/>
                  <a:pt x="1535981" y="0"/>
                </a:cubicBezTo>
                <a:cubicBezTo>
                  <a:pt x="2357458" y="-10141"/>
                  <a:pt x="3076812" y="261385"/>
                  <a:pt x="3071962" y="621805"/>
                </a:cubicBezTo>
                <a:cubicBezTo>
                  <a:pt x="3167419" y="902123"/>
                  <a:pt x="2338829" y="1359425"/>
                  <a:pt x="1535981" y="1243610"/>
                </a:cubicBezTo>
                <a:cubicBezTo>
                  <a:pt x="684640" y="1253600"/>
                  <a:pt x="22401" y="945515"/>
                  <a:pt x="0" y="621805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9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66061A3-B24C-4BD5-9334-D517F664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parajita" panose="02020603050405020304" pitchFamily="18" charset="0"/>
                <a:cs typeface="Aparajita" panose="02020603050405020304" pitchFamily="18" charset="0"/>
              </a:rPr>
              <a:t>Conclusions</a:t>
            </a:r>
            <a:endParaRPr lang="es-ES" dirty="0"/>
          </a:p>
        </p:txBody>
      </p:sp>
      <p:pic>
        <p:nvPicPr>
          <p:cNvPr id="8" name="Gráfico 7" descr="Portapapeles mezclado con relleno sólido">
            <a:extLst>
              <a:ext uri="{FF2B5EF4-FFF2-40B4-BE49-F238E27FC236}">
                <a16:creationId xmlns:a16="http://schemas.microsoft.com/office/drawing/2014/main" id="{F9CE0BBB-ABBF-4B13-9565-792640201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24119">
            <a:off x="997009" y="1546370"/>
            <a:ext cx="1323109" cy="132310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CABA43-E79A-4F40-88A2-ECE557603667}"/>
              </a:ext>
            </a:extLst>
          </p:cNvPr>
          <p:cNvSpPr txBox="1"/>
          <p:nvPr/>
        </p:nvSpPr>
        <p:spPr>
          <a:xfrm>
            <a:off x="2478926" y="1946314"/>
            <a:ext cx="57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Further </a:t>
            </a:r>
            <a:r>
              <a:rPr lang="en-GB" sz="28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experimentation</a:t>
            </a:r>
            <a:r>
              <a:rPr lang="en-GB" sz="28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is needed…</a:t>
            </a:r>
            <a:endParaRPr lang="es-ES" sz="28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1" name="Gráfico 10" descr="Peluche con relleno sólido">
            <a:extLst>
              <a:ext uri="{FF2B5EF4-FFF2-40B4-BE49-F238E27FC236}">
                <a16:creationId xmlns:a16="http://schemas.microsoft.com/office/drawing/2014/main" id="{477E1F2F-7DFE-4C67-948D-039606365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8926" y="3546128"/>
            <a:ext cx="762001" cy="7620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F049755-C659-485B-9F21-08D9B481F718}"/>
              </a:ext>
            </a:extLst>
          </p:cNvPr>
          <p:cNvSpPr txBox="1"/>
          <p:nvPr/>
        </p:nvSpPr>
        <p:spPr>
          <a:xfrm>
            <a:off x="2478926" y="2818673"/>
            <a:ext cx="66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But there is also </a:t>
            </a:r>
            <a:r>
              <a:rPr lang="en-GB" sz="2800" b="1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lot of work to do </a:t>
            </a:r>
            <a:r>
              <a:rPr lang="en-GB" sz="28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on “BabyRobot”:</a:t>
            </a:r>
            <a:endParaRPr lang="es-ES" sz="28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4F7E48-F2A7-4C65-8504-A111E6D6B6C4}"/>
              </a:ext>
            </a:extLst>
          </p:cNvPr>
          <p:cNvSpPr txBox="1"/>
          <p:nvPr/>
        </p:nvSpPr>
        <p:spPr>
          <a:xfrm>
            <a:off x="3510455" y="3691413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look for a design appealing to babies.</a:t>
            </a:r>
            <a:endParaRPr lang="es-ES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EE74E1-54FC-4781-BD82-6582FE7BBD1C}"/>
              </a:ext>
            </a:extLst>
          </p:cNvPr>
          <p:cNvSpPr txBox="1"/>
          <p:nvPr/>
        </p:nvSpPr>
        <p:spPr>
          <a:xfrm>
            <a:off x="3510455" y="4632746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add new modes for different locomotion stages.</a:t>
            </a:r>
            <a:endParaRPr lang="es-ES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7" name="Gráfico 16" descr="Bebé con relleno sólido">
            <a:extLst>
              <a:ext uri="{FF2B5EF4-FFF2-40B4-BE49-F238E27FC236}">
                <a16:creationId xmlns:a16="http://schemas.microsoft.com/office/drawing/2014/main" id="{13ADE23C-51A5-433E-87F2-115C3F747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8926" y="4482578"/>
            <a:ext cx="762002" cy="76200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95922F3-2381-4187-828C-B7FF42083A24}"/>
              </a:ext>
            </a:extLst>
          </p:cNvPr>
          <p:cNvSpPr txBox="1"/>
          <p:nvPr/>
        </p:nvSpPr>
        <p:spPr>
          <a:xfrm>
            <a:off x="3510455" y="5394748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include a way to recover from overturns.</a:t>
            </a:r>
            <a:endParaRPr lang="es-ES" sz="2400" dirty="0">
              <a:solidFill>
                <a:schemeClr val="dk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21" name="Gráfico 20" descr="Accidente con relleno sólido">
            <a:extLst>
              <a:ext uri="{FF2B5EF4-FFF2-40B4-BE49-F238E27FC236}">
                <a16:creationId xmlns:a16="http://schemas.microsoft.com/office/drawing/2014/main" id="{D05BB515-7F58-431B-87F6-D1F10E127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8926" y="5244580"/>
            <a:ext cx="762002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9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s multimedia en línea 3" title="Crawling Robot prototype [BabyRobot]">
            <a:hlinkClick r:id="" action="ppaction://media"/>
            <a:extLst>
              <a:ext uri="{FF2B5EF4-FFF2-40B4-BE49-F238E27FC236}">
                <a16:creationId xmlns:a16="http://schemas.microsoft.com/office/drawing/2014/main" id="{43A9BAAD-95F8-445B-9EDD-CE9598AD4A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Insignia signo de interrogación con relleno sólido">
            <a:extLst>
              <a:ext uri="{FF2B5EF4-FFF2-40B4-BE49-F238E27FC236}">
                <a16:creationId xmlns:a16="http://schemas.microsoft.com/office/drawing/2014/main" id="{85C211C7-44CA-4139-B310-DF5CA0C5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725" y="1176129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7076E-3744-4BB9-96B6-9846781D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>
                <a:latin typeface="Aparajita" panose="02020603050405020304" pitchFamily="18" charset="0"/>
                <a:cs typeface="Aparajita" panose="02020603050405020304" pitchFamily="18" charset="0"/>
              </a:rPr>
              <a:t>Problem definition</a:t>
            </a:r>
            <a:endParaRPr lang="es-ES" sz="5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7" name="Imagen 6" descr="Imagen que contiene interior, niño, pequeño, juguete&#10;&#10;Descripción generada automáticamente">
            <a:extLst>
              <a:ext uri="{FF2B5EF4-FFF2-40B4-BE49-F238E27FC236}">
                <a16:creationId xmlns:a16="http://schemas.microsoft.com/office/drawing/2014/main" id="{E5B5BA27-38D4-4818-846F-63BA1799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20" y="1690688"/>
            <a:ext cx="3406041" cy="4007107"/>
          </a:xfrm>
          <a:prstGeom prst="rect">
            <a:avLst/>
          </a:prstGeom>
        </p:spPr>
      </p:pic>
      <p:pic>
        <p:nvPicPr>
          <p:cNvPr id="9" name="Imagen 8" descr="Imagen que contiene persona, interior, niño, bebé&#10;&#10;Descripción generada automáticamente">
            <a:extLst>
              <a:ext uri="{FF2B5EF4-FFF2-40B4-BE49-F238E27FC236}">
                <a16:creationId xmlns:a16="http://schemas.microsoft.com/office/drawing/2014/main" id="{E2E7900D-68CC-4CA8-AFA5-7369EFE68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3" y="1690688"/>
            <a:ext cx="4616369" cy="346427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6EE1DFF-AC23-471F-A31E-4CFF559051AC}"/>
              </a:ext>
            </a:extLst>
          </p:cNvPr>
          <p:cNvSpPr/>
          <p:nvPr/>
        </p:nvSpPr>
        <p:spPr>
          <a:xfrm>
            <a:off x="1090076" y="5478160"/>
            <a:ext cx="3406041" cy="790833"/>
          </a:xfrm>
          <a:custGeom>
            <a:avLst/>
            <a:gdLst>
              <a:gd name="connsiteX0" fmla="*/ 0 w 3406041"/>
              <a:gd name="connsiteY0" fmla="*/ 131808 h 790833"/>
              <a:gd name="connsiteX1" fmla="*/ 131808 w 3406041"/>
              <a:gd name="connsiteY1" fmla="*/ 0 h 790833"/>
              <a:gd name="connsiteX2" fmla="*/ 791717 w 3406041"/>
              <a:gd name="connsiteY2" fmla="*/ 0 h 790833"/>
              <a:gd name="connsiteX3" fmla="*/ 1388778 w 3406041"/>
              <a:gd name="connsiteY3" fmla="*/ 0 h 790833"/>
              <a:gd name="connsiteX4" fmla="*/ 1985839 w 3406041"/>
              <a:gd name="connsiteY4" fmla="*/ 0 h 790833"/>
              <a:gd name="connsiteX5" fmla="*/ 2582900 w 3406041"/>
              <a:gd name="connsiteY5" fmla="*/ 0 h 790833"/>
              <a:gd name="connsiteX6" fmla="*/ 3274233 w 3406041"/>
              <a:gd name="connsiteY6" fmla="*/ 0 h 790833"/>
              <a:gd name="connsiteX7" fmla="*/ 3406041 w 3406041"/>
              <a:gd name="connsiteY7" fmla="*/ 131808 h 790833"/>
              <a:gd name="connsiteX8" fmla="*/ 3406041 w 3406041"/>
              <a:gd name="connsiteY8" fmla="*/ 659025 h 790833"/>
              <a:gd name="connsiteX9" fmla="*/ 3274233 w 3406041"/>
              <a:gd name="connsiteY9" fmla="*/ 790833 h 790833"/>
              <a:gd name="connsiteX10" fmla="*/ 2708597 w 3406041"/>
              <a:gd name="connsiteY10" fmla="*/ 790833 h 790833"/>
              <a:gd name="connsiteX11" fmla="*/ 2142960 w 3406041"/>
              <a:gd name="connsiteY11" fmla="*/ 790833 h 790833"/>
              <a:gd name="connsiteX12" fmla="*/ 1545899 w 3406041"/>
              <a:gd name="connsiteY12" fmla="*/ 790833 h 790833"/>
              <a:gd name="connsiteX13" fmla="*/ 854566 w 3406041"/>
              <a:gd name="connsiteY13" fmla="*/ 790833 h 790833"/>
              <a:gd name="connsiteX14" fmla="*/ 131808 w 3406041"/>
              <a:gd name="connsiteY14" fmla="*/ 790833 h 790833"/>
              <a:gd name="connsiteX15" fmla="*/ 0 w 3406041"/>
              <a:gd name="connsiteY15" fmla="*/ 659025 h 790833"/>
              <a:gd name="connsiteX16" fmla="*/ 0 w 3406041"/>
              <a:gd name="connsiteY16" fmla="*/ 131808 h 7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6041" h="790833" fill="none" extrusionOk="0">
                <a:moveTo>
                  <a:pt x="0" y="131808"/>
                </a:moveTo>
                <a:cubicBezTo>
                  <a:pt x="3177" y="46651"/>
                  <a:pt x="57484" y="-10782"/>
                  <a:pt x="131808" y="0"/>
                </a:cubicBezTo>
                <a:cubicBezTo>
                  <a:pt x="371831" y="25662"/>
                  <a:pt x="627334" y="15501"/>
                  <a:pt x="791717" y="0"/>
                </a:cubicBezTo>
                <a:cubicBezTo>
                  <a:pt x="956100" y="-15501"/>
                  <a:pt x="1103009" y="16523"/>
                  <a:pt x="1388778" y="0"/>
                </a:cubicBezTo>
                <a:cubicBezTo>
                  <a:pt x="1674547" y="-16523"/>
                  <a:pt x="1864800" y="27176"/>
                  <a:pt x="1985839" y="0"/>
                </a:cubicBezTo>
                <a:cubicBezTo>
                  <a:pt x="2106878" y="-27176"/>
                  <a:pt x="2372517" y="16704"/>
                  <a:pt x="2582900" y="0"/>
                </a:cubicBezTo>
                <a:cubicBezTo>
                  <a:pt x="2793283" y="-16704"/>
                  <a:pt x="2990779" y="-10530"/>
                  <a:pt x="3274233" y="0"/>
                </a:cubicBezTo>
                <a:cubicBezTo>
                  <a:pt x="3360224" y="-7991"/>
                  <a:pt x="3407161" y="60561"/>
                  <a:pt x="3406041" y="131808"/>
                </a:cubicBezTo>
                <a:cubicBezTo>
                  <a:pt x="3385738" y="296100"/>
                  <a:pt x="3414813" y="414179"/>
                  <a:pt x="3406041" y="659025"/>
                </a:cubicBezTo>
                <a:cubicBezTo>
                  <a:pt x="3404782" y="718139"/>
                  <a:pt x="3338454" y="794936"/>
                  <a:pt x="3274233" y="790833"/>
                </a:cubicBezTo>
                <a:cubicBezTo>
                  <a:pt x="3002099" y="791367"/>
                  <a:pt x="2909968" y="799717"/>
                  <a:pt x="2708597" y="790833"/>
                </a:cubicBezTo>
                <a:cubicBezTo>
                  <a:pt x="2507226" y="781949"/>
                  <a:pt x="2293633" y="778096"/>
                  <a:pt x="2142960" y="790833"/>
                </a:cubicBezTo>
                <a:cubicBezTo>
                  <a:pt x="1992287" y="803570"/>
                  <a:pt x="1740583" y="807805"/>
                  <a:pt x="1545899" y="790833"/>
                </a:cubicBezTo>
                <a:cubicBezTo>
                  <a:pt x="1351215" y="773861"/>
                  <a:pt x="1135315" y="787602"/>
                  <a:pt x="854566" y="790833"/>
                </a:cubicBezTo>
                <a:cubicBezTo>
                  <a:pt x="573817" y="794064"/>
                  <a:pt x="330987" y="810703"/>
                  <a:pt x="131808" y="790833"/>
                </a:cubicBezTo>
                <a:cubicBezTo>
                  <a:pt x="49973" y="778701"/>
                  <a:pt x="7272" y="722220"/>
                  <a:pt x="0" y="659025"/>
                </a:cubicBezTo>
                <a:cubicBezTo>
                  <a:pt x="-14683" y="501278"/>
                  <a:pt x="3931" y="375321"/>
                  <a:pt x="0" y="131808"/>
                </a:cubicBezTo>
                <a:close/>
              </a:path>
              <a:path w="3406041" h="790833" stroke="0" extrusionOk="0">
                <a:moveTo>
                  <a:pt x="0" y="131808"/>
                </a:moveTo>
                <a:cubicBezTo>
                  <a:pt x="-2476" y="53390"/>
                  <a:pt x="64363" y="8165"/>
                  <a:pt x="131808" y="0"/>
                </a:cubicBezTo>
                <a:cubicBezTo>
                  <a:pt x="296353" y="-18105"/>
                  <a:pt x="592174" y="-11390"/>
                  <a:pt x="791717" y="0"/>
                </a:cubicBezTo>
                <a:cubicBezTo>
                  <a:pt x="991260" y="11390"/>
                  <a:pt x="1215031" y="7090"/>
                  <a:pt x="1325930" y="0"/>
                </a:cubicBezTo>
                <a:cubicBezTo>
                  <a:pt x="1436829" y="-7090"/>
                  <a:pt x="1831227" y="-4219"/>
                  <a:pt x="1985839" y="0"/>
                </a:cubicBezTo>
                <a:cubicBezTo>
                  <a:pt x="2140451" y="4219"/>
                  <a:pt x="2471567" y="18954"/>
                  <a:pt x="2645748" y="0"/>
                </a:cubicBezTo>
                <a:cubicBezTo>
                  <a:pt x="2819929" y="-18954"/>
                  <a:pt x="3057186" y="-1795"/>
                  <a:pt x="3274233" y="0"/>
                </a:cubicBezTo>
                <a:cubicBezTo>
                  <a:pt x="3341511" y="1403"/>
                  <a:pt x="3412459" y="54939"/>
                  <a:pt x="3406041" y="131808"/>
                </a:cubicBezTo>
                <a:cubicBezTo>
                  <a:pt x="3401440" y="381286"/>
                  <a:pt x="3394393" y="551884"/>
                  <a:pt x="3406041" y="659025"/>
                </a:cubicBezTo>
                <a:cubicBezTo>
                  <a:pt x="3397565" y="722068"/>
                  <a:pt x="3364568" y="790443"/>
                  <a:pt x="3274233" y="790833"/>
                </a:cubicBezTo>
                <a:cubicBezTo>
                  <a:pt x="2967113" y="787149"/>
                  <a:pt x="2924093" y="824278"/>
                  <a:pt x="2582900" y="790833"/>
                </a:cubicBezTo>
                <a:cubicBezTo>
                  <a:pt x="2241707" y="757388"/>
                  <a:pt x="2208690" y="800629"/>
                  <a:pt x="1922990" y="790833"/>
                </a:cubicBezTo>
                <a:cubicBezTo>
                  <a:pt x="1637290" y="781038"/>
                  <a:pt x="1500418" y="789729"/>
                  <a:pt x="1357354" y="790833"/>
                </a:cubicBezTo>
                <a:cubicBezTo>
                  <a:pt x="1214290" y="791937"/>
                  <a:pt x="988728" y="773731"/>
                  <a:pt x="760293" y="790833"/>
                </a:cubicBezTo>
                <a:cubicBezTo>
                  <a:pt x="531858" y="807935"/>
                  <a:pt x="284677" y="812653"/>
                  <a:pt x="131808" y="790833"/>
                </a:cubicBezTo>
                <a:cubicBezTo>
                  <a:pt x="50182" y="792157"/>
                  <a:pt x="-7051" y="734661"/>
                  <a:pt x="0" y="659025"/>
                </a:cubicBezTo>
                <a:cubicBezTo>
                  <a:pt x="5446" y="535097"/>
                  <a:pt x="1658" y="292808"/>
                  <a:pt x="0" y="131808"/>
                </a:cubicBezTo>
                <a:close/>
              </a:path>
            </a:pathLst>
          </a:custGeom>
          <a:pattFill prst="pct5">
            <a:fgClr>
              <a:srgbClr val="FF5050"/>
            </a:fgClr>
            <a:bgClr>
              <a:schemeClr val="bg1"/>
            </a:bgClr>
          </a:pattFill>
          <a:ln w="28575">
            <a:solidFill>
              <a:srgbClr val="FF5050"/>
            </a:solidFill>
            <a:extLst>
              <a:ext uri="{C807C97D-BFC1-408E-A445-0C87EB9F89A2}">
                <ask:lineSketchStyleProps xmlns:ask="http://schemas.microsoft.com/office/drawing/2018/sketchyshapes" sd="35305518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Without motivation to crawl</a:t>
            </a:r>
            <a:endParaRPr lang="es-ES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6263785-A728-4D5E-B845-456E986A40E8}"/>
              </a:ext>
            </a:extLst>
          </p:cNvPr>
          <p:cNvSpPr/>
          <p:nvPr/>
        </p:nvSpPr>
        <p:spPr>
          <a:xfrm>
            <a:off x="7090720" y="5478161"/>
            <a:ext cx="3406041" cy="790833"/>
          </a:xfrm>
          <a:custGeom>
            <a:avLst/>
            <a:gdLst>
              <a:gd name="connsiteX0" fmla="*/ 0 w 3406041"/>
              <a:gd name="connsiteY0" fmla="*/ 131808 h 790833"/>
              <a:gd name="connsiteX1" fmla="*/ 131808 w 3406041"/>
              <a:gd name="connsiteY1" fmla="*/ 0 h 790833"/>
              <a:gd name="connsiteX2" fmla="*/ 728869 w 3406041"/>
              <a:gd name="connsiteY2" fmla="*/ 0 h 790833"/>
              <a:gd name="connsiteX3" fmla="*/ 1263081 w 3406041"/>
              <a:gd name="connsiteY3" fmla="*/ 0 h 790833"/>
              <a:gd name="connsiteX4" fmla="*/ 1891566 w 3406041"/>
              <a:gd name="connsiteY4" fmla="*/ 0 h 790833"/>
              <a:gd name="connsiteX5" fmla="*/ 2457203 w 3406041"/>
              <a:gd name="connsiteY5" fmla="*/ 0 h 790833"/>
              <a:gd name="connsiteX6" fmla="*/ 3274233 w 3406041"/>
              <a:gd name="connsiteY6" fmla="*/ 0 h 790833"/>
              <a:gd name="connsiteX7" fmla="*/ 3406041 w 3406041"/>
              <a:gd name="connsiteY7" fmla="*/ 131808 h 790833"/>
              <a:gd name="connsiteX8" fmla="*/ 3406041 w 3406041"/>
              <a:gd name="connsiteY8" fmla="*/ 659025 h 790833"/>
              <a:gd name="connsiteX9" fmla="*/ 3274233 w 3406041"/>
              <a:gd name="connsiteY9" fmla="*/ 790833 h 790833"/>
              <a:gd name="connsiteX10" fmla="*/ 2677172 w 3406041"/>
              <a:gd name="connsiteY10" fmla="*/ 790833 h 790833"/>
              <a:gd name="connsiteX11" fmla="*/ 2017263 w 3406041"/>
              <a:gd name="connsiteY11" fmla="*/ 790833 h 790833"/>
              <a:gd name="connsiteX12" fmla="*/ 1420202 w 3406041"/>
              <a:gd name="connsiteY12" fmla="*/ 790833 h 790833"/>
              <a:gd name="connsiteX13" fmla="*/ 854566 w 3406041"/>
              <a:gd name="connsiteY13" fmla="*/ 790833 h 790833"/>
              <a:gd name="connsiteX14" fmla="*/ 131808 w 3406041"/>
              <a:gd name="connsiteY14" fmla="*/ 790833 h 790833"/>
              <a:gd name="connsiteX15" fmla="*/ 0 w 3406041"/>
              <a:gd name="connsiteY15" fmla="*/ 659025 h 790833"/>
              <a:gd name="connsiteX16" fmla="*/ 0 w 3406041"/>
              <a:gd name="connsiteY16" fmla="*/ 131808 h 7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6041" h="790833" fill="none" extrusionOk="0">
                <a:moveTo>
                  <a:pt x="0" y="131808"/>
                </a:moveTo>
                <a:cubicBezTo>
                  <a:pt x="328" y="41181"/>
                  <a:pt x="48684" y="11329"/>
                  <a:pt x="131808" y="0"/>
                </a:cubicBezTo>
                <a:cubicBezTo>
                  <a:pt x="305380" y="-3375"/>
                  <a:pt x="486818" y="6996"/>
                  <a:pt x="728869" y="0"/>
                </a:cubicBezTo>
                <a:cubicBezTo>
                  <a:pt x="970920" y="-6996"/>
                  <a:pt x="1134696" y="5603"/>
                  <a:pt x="1263081" y="0"/>
                </a:cubicBezTo>
                <a:cubicBezTo>
                  <a:pt x="1391466" y="-5603"/>
                  <a:pt x="1757608" y="-8294"/>
                  <a:pt x="1891566" y="0"/>
                </a:cubicBezTo>
                <a:cubicBezTo>
                  <a:pt x="2025524" y="8294"/>
                  <a:pt x="2248431" y="-28054"/>
                  <a:pt x="2457203" y="0"/>
                </a:cubicBezTo>
                <a:cubicBezTo>
                  <a:pt x="2665975" y="28054"/>
                  <a:pt x="2873698" y="-39739"/>
                  <a:pt x="3274233" y="0"/>
                </a:cubicBezTo>
                <a:cubicBezTo>
                  <a:pt x="3341075" y="13666"/>
                  <a:pt x="3410353" y="55577"/>
                  <a:pt x="3406041" y="131808"/>
                </a:cubicBezTo>
                <a:cubicBezTo>
                  <a:pt x="3418921" y="364194"/>
                  <a:pt x="3400423" y="454312"/>
                  <a:pt x="3406041" y="659025"/>
                </a:cubicBezTo>
                <a:cubicBezTo>
                  <a:pt x="3406299" y="724623"/>
                  <a:pt x="3347033" y="793189"/>
                  <a:pt x="3274233" y="790833"/>
                </a:cubicBezTo>
                <a:cubicBezTo>
                  <a:pt x="3112946" y="795984"/>
                  <a:pt x="2896491" y="779171"/>
                  <a:pt x="2677172" y="790833"/>
                </a:cubicBezTo>
                <a:cubicBezTo>
                  <a:pt x="2457853" y="802495"/>
                  <a:pt x="2252859" y="801308"/>
                  <a:pt x="2017263" y="790833"/>
                </a:cubicBezTo>
                <a:cubicBezTo>
                  <a:pt x="1781667" y="780358"/>
                  <a:pt x="1656334" y="784512"/>
                  <a:pt x="1420202" y="790833"/>
                </a:cubicBezTo>
                <a:cubicBezTo>
                  <a:pt x="1184070" y="797154"/>
                  <a:pt x="1037499" y="773139"/>
                  <a:pt x="854566" y="790833"/>
                </a:cubicBezTo>
                <a:cubicBezTo>
                  <a:pt x="671633" y="808527"/>
                  <a:pt x="394808" y="817254"/>
                  <a:pt x="131808" y="790833"/>
                </a:cubicBezTo>
                <a:cubicBezTo>
                  <a:pt x="61718" y="794855"/>
                  <a:pt x="5075" y="730537"/>
                  <a:pt x="0" y="659025"/>
                </a:cubicBezTo>
                <a:cubicBezTo>
                  <a:pt x="-18778" y="452371"/>
                  <a:pt x="-18285" y="266606"/>
                  <a:pt x="0" y="131808"/>
                </a:cubicBezTo>
                <a:close/>
              </a:path>
              <a:path w="3406041" h="790833" stroke="0" extrusionOk="0">
                <a:moveTo>
                  <a:pt x="0" y="131808"/>
                </a:moveTo>
                <a:cubicBezTo>
                  <a:pt x="4757" y="65909"/>
                  <a:pt x="58790" y="-4864"/>
                  <a:pt x="131808" y="0"/>
                </a:cubicBezTo>
                <a:cubicBezTo>
                  <a:pt x="262589" y="30693"/>
                  <a:pt x="606671" y="-24108"/>
                  <a:pt x="760293" y="0"/>
                </a:cubicBezTo>
                <a:cubicBezTo>
                  <a:pt x="913915" y="24108"/>
                  <a:pt x="1179657" y="-21818"/>
                  <a:pt x="1325930" y="0"/>
                </a:cubicBezTo>
                <a:cubicBezTo>
                  <a:pt x="1472203" y="21818"/>
                  <a:pt x="1682959" y="27953"/>
                  <a:pt x="2017263" y="0"/>
                </a:cubicBezTo>
                <a:cubicBezTo>
                  <a:pt x="2351567" y="-27953"/>
                  <a:pt x="2361357" y="12508"/>
                  <a:pt x="2677172" y="0"/>
                </a:cubicBezTo>
                <a:cubicBezTo>
                  <a:pt x="2992987" y="-12508"/>
                  <a:pt x="3048180" y="3874"/>
                  <a:pt x="3274233" y="0"/>
                </a:cubicBezTo>
                <a:cubicBezTo>
                  <a:pt x="3344787" y="-2638"/>
                  <a:pt x="3404057" y="71163"/>
                  <a:pt x="3406041" y="131808"/>
                </a:cubicBezTo>
                <a:cubicBezTo>
                  <a:pt x="3422134" y="346960"/>
                  <a:pt x="3425166" y="480444"/>
                  <a:pt x="3406041" y="659025"/>
                </a:cubicBezTo>
                <a:cubicBezTo>
                  <a:pt x="3399594" y="731406"/>
                  <a:pt x="3350920" y="798425"/>
                  <a:pt x="3274233" y="790833"/>
                </a:cubicBezTo>
                <a:cubicBezTo>
                  <a:pt x="2941014" y="794742"/>
                  <a:pt x="2842870" y="780280"/>
                  <a:pt x="2582900" y="790833"/>
                </a:cubicBezTo>
                <a:cubicBezTo>
                  <a:pt x="2322930" y="801386"/>
                  <a:pt x="2118210" y="815544"/>
                  <a:pt x="1985839" y="790833"/>
                </a:cubicBezTo>
                <a:cubicBezTo>
                  <a:pt x="1853468" y="766122"/>
                  <a:pt x="1601414" y="762821"/>
                  <a:pt x="1420202" y="790833"/>
                </a:cubicBezTo>
                <a:cubicBezTo>
                  <a:pt x="1238990" y="818845"/>
                  <a:pt x="1101002" y="773191"/>
                  <a:pt x="854566" y="790833"/>
                </a:cubicBezTo>
                <a:cubicBezTo>
                  <a:pt x="608130" y="808475"/>
                  <a:pt x="356171" y="780728"/>
                  <a:pt x="131808" y="790833"/>
                </a:cubicBezTo>
                <a:cubicBezTo>
                  <a:pt x="61714" y="791750"/>
                  <a:pt x="8860" y="719394"/>
                  <a:pt x="0" y="659025"/>
                </a:cubicBezTo>
                <a:cubicBezTo>
                  <a:pt x="18586" y="520198"/>
                  <a:pt x="17063" y="285927"/>
                  <a:pt x="0" y="131808"/>
                </a:cubicBezTo>
                <a:close/>
              </a:path>
            </a:pathLst>
          </a:custGeom>
          <a:pattFill prst="pct5">
            <a:fgClr>
              <a:srgbClr val="99FF99"/>
            </a:fgClr>
            <a:bgClr>
              <a:schemeClr val="bg1"/>
            </a:bgClr>
          </a:pattFill>
          <a:ln w="28575">
            <a:solidFill>
              <a:srgbClr val="99FF99"/>
            </a:solidFill>
            <a:extLst>
              <a:ext uri="{C807C97D-BFC1-408E-A445-0C87EB9F89A2}">
                <ask:lineSketchStyleProps xmlns:ask="http://schemas.microsoft.com/office/drawing/2018/sketchyshapes" sd="303042361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Aparajita" panose="02020603050405020304" pitchFamily="18" charset="0"/>
                <a:cs typeface="Aparajita" panose="02020603050405020304" pitchFamily="18" charset="0"/>
              </a:rPr>
              <a:t>With motivation to crawl</a:t>
            </a:r>
            <a:endParaRPr lang="es-ES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4" name="Gráfico 3" descr="Flecha derecha con relleno sólido">
            <a:extLst>
              <a:ext uri="{FF2B5EF4-FFF2-40B4-BE49-F238E27FC236}">
                <a16:creationId xmlns:a16="http://schemas.microsoft.com/office/drawing/2014/main" id="{57BD0984-E63B-445E-B224-CDA4D0F9A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1281" y="2756076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799D4A3F-2FB6-4200-8FA2-C19A883A4D0D}"/>
              </a:ext>
            </a:extLst>
          </p:cNvPr>
          <p:cNvSpPr/>
          <p:nvPr/>
        </p:nvSpPr>
        <p:spPr>
          <a:xfrm>
            <a:off x="1112532" y="1892670"/>
            <a:ext cx="4058433" cy="4058433"/>
          </a:xfrm>
          <a:custGeom>
            <a:avLst/>
            <a:gdLst>
              <a:gd name="connsiteX0" fmla="*/ 0 w 4058433"/>
              <a:gd name="connsiteY0" fmla="*/ 2029217 h 4058433"/>
              <a:gd name="connsiteX1" fmla="*/ 2029217 w 4058433"/>
              <a:gd name="connsiteY1" fmla="*/ 0 h 4058433"/>
              <a:gd name="connsiteX2" fmla="*/ 4058434 w 4058433"/>
              <a:gd name="connsiteY2" fmla="*/ 2029217 h 4058433"/>
              <a:gd name="connsiteX3" fmla="*/ 2029217 w 4058433"/>
              <a:gd name="connsiteY3" fmla="*/ 4058434 h 4058433"/>
              <a:gd name="connsiteX4" fmla="*/ 0 w 4058433"/>
              <a:gd name="connsiteY4" fmla="*/ 2029217 h 405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8433" h="4058433" fill="none" extrusionOk="0">
                <a:moveTo>
                  <a:pt x="0" y="2029217"/>
                </a:moveTo>
                <a:cubicBezTo>
                  <a:pt x="-266797" y="875609"/>
                  <a:pt x="1163224" y="63649"/>
                  <a:pt x="2029217" y="0"/>
                </a:cubicBezTo>
                <a:cubicBezTo>
                  <a:pt x="3346909" y="-81822"/>
                  <a:pt x="3922055" y="810865"/>
                  <a:pt x="4058434" y="2029217"/>
                </a:cubicBezTo>
                <a:cubicBezTo>
                  <a:pt x="4020606" y="3224654"/>
                  <a:pt x="3298459" y="4191626"/>
                  <a:pt x="2029217" y="4058434"/>
                </a:cubicBezTo>
                <a:cubicBezTo>
                  <a:pt x="673934" y="4043049"/>
                  <a:pt x="89102" y="3072052"/>
                  <a:pt x="0" y="2029217"/>
                </a:cubicBezTo>
                <a:close/>
              </a:path>
              <a:path w="4058433" h="4058433" stroke="0" extrusionOk="0">
                <a:moveTo>
                  <a:pt x="0" y="2029217"/>
                </a:moveTo>
                <a:cubicBezTo>
                  <a:pt x="201018" y="771108"/>
                  <a:pt x="954039" y="188448"/>
                  <a:pt x="2029217" y="0"/>
                </a:cubicBezTo>
                <a:cubicBezTo>
                  <a:pt x="2965682" y="58228"/>
                  <a:pt x="3960002" y="981443"/>
                  <a:pt x="4058434" y="2029217"/>
                </a:cubicBezTo>
                <a:cubicBezTo>
                  <a:pt x="4065757" y="3081736"/>
                  <a:pt x="3301387" y="4202478"/>
                  <a:pt x="2029217" y="4058434"/>
                </a:cubicBezTo>
                <a:cubicBezTo>
                  <a:pt x="734144" y="4106591"/>
                  <a:pt x="-162264" y="3090197"/>
                  <a:pt x="0" y="2029217"/>
                </a:cubicBezTo>
                <a:close/>
              </a:path>
            </a:pathLst>
          </a:custGeom>
          <a:pattFill prst="pct5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extLst>
              <a:ext uri="{C807C97D-BFC1-408E-A445-0C87EB9F89A2}">
                <ask:lineSketchStyleProps xmlns:ask="http://schemas.microsoft.com/office/drawing/2018/sketchyshapes" sd="237041069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668F5-37E7-45AF-9429-96F9ED3E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>
                <a:latin typeface="Aparajita" panose="02020603050405020304" pitchFamily="18" charset="0"/>
                <a:cs typeface="Aparajita" panose="02020603050405020304" pitchFamily="18" charset="0"/>
              </a:rPr>
              <a:t>Existing solutions</a:t>
            </a:r>
            <a:endParaRPr lang="es-ES" sz="5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4A2805-B6F3-4EDD-B22E-303F32DA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158522"/>
            <a:ext cx="2470432" cy="24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4DD581-29F6-4347-A8A7-0BAC1D40FAC6}"/>
              </a:ext>
            </a:extLst>
          </p:cNvPr>
          <p:cNvSpPr txBox="1"/>
          <p:nvPr/>
        </p:nvSpPr>
        <p:spPr>
          <a:xfrm>
            <a:off x="6808223" y="1572435"/>
            <a:ext cx="4545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Focused on </a:t>
            </a:r>
            <a:r>
              <a:rPr lang="en-GB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aesthetics</a:t>
            </a:r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: sounds, lights, bright </a:t>
            </a:r>
            <a:r>
              <a:rPr lang="en-GB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colors</a:t>
            </a:r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 and soft materials.</a:t>
            </a:r>
            <a:endParaRPr lang="es-E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6637357-259D-4526-B646-885239CE71E4}"/>
              </a:ext>
            </a:extLst>
          </p:cNvPr>
          <p:cNvSpPr txBox="1"/>
          <p:nvPr/>
        </p:nvSpPr>
        <p:spPr>
          <a:xfrm>
            <a:off x="6808224" y="2732183"/>
            <a:ext cx="4545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Great differences regarding </a:t>
            </a:r>
            <a:r>
              <a:rPr lang="en-GB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functionality</a:t>
            </a:r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  <a:p>
            <a:endParaRPr lang="en-GB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Simple mechanical movements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>
                <a:latin typeface="Aparajita" panose="02020603050405020304" pitchFamily="18" charset="0"/>
                <a:cs typeface="Aparajita" panose="02020603050405020304" pitchFamily="18" charset="0"/>
              </a:rPr>
              <a:t>Press &amp; 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parajita" panose="02020603050405020304" pitchFamily="18" charset="0"/>
                <a:cs typeface="Aparajita" panose="02020603050405020304" pitchFamily="18" charset="0"/>
              </a:rPr>
              <a:t>Autonomous simple trajectories</a:t>
            </a:r>
            <a:endParaRPr lang="es-E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5" name="Gráfico 4" descr="Arcoíris con relleno sólido">
            <a:extLst>
              <a:ext uri="{FF2B5EF4-FFF2-40B4-BE49-F238E27FC236}">
                <a16:creationId xmlns:a16="http://schemas.microsoft.com/office/drawing/2014/main" id="{441D6F6A-391E-4056-84E3-85F6BA81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2" y="1572435"/>
            <a:ext cx="914400" cy="914400"/>
          </a:xfrm>
          <a:prstGeom prst="rect">
            <a:avLst/>
          </a:prstGeom>
        </p:spPr>
      </p:pic>
      <p:pic>
        <p:nvPicPr>
          <p:cNvPr id="13" name="Gráfico 12" descr="Engranajes con relleno sólido">
            <a:extLst>
              <a:ext uri="{FF2B5EF4-FFF2-40B4-BE49-F238E27FC236}">
                <a16:creationId xmlns:a16="http://schemas.microsoft.com/office/drawing/2014/main" id="{28153417-19F0-4D91-8E05-3838BF985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2" y="2616627"/>
            <a:ext cx="914400" cy="9144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F61D8C-C942-4DAE-BA11-F750A4F03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20" y="3739256"/>
            <a:ext cx="1533177" cy="2584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3724D72-4571-4AA0-BEE8-95B031CB7A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58" y="1370424"/>
            <a:ext cx="2470432" cy="247043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7D30500-CFA9-428F-BDF9-31243514FB09}"/>
              </a:ext>
            </a:extLst>
          </p:cNvPr>
          <p:cNvSpPr txBox="1"/>
          <p:nvPr/>
        </p:nvSpPr>
        <p:spPr>
          <a:xfrm>
            <a:off x="6808223" y="5591156"/>
            <a:ext cx="4545577" cy="954107"/>
          </a:xfrm>
          <a:custGeom>
            <a:avLst/>
            <a:gdLst>
              <a:gd name="connsiteX0" fmla="*/ 0 w 4545577"/>
              <a:gd name="connsiteY0" fmla="*/ 0 h 954107"/>
              <a:gd name="connsiteX1" fmla="*/ 740280 w 4545577"/>
              <a:gd name="connsiteY1" fmla="*/ 0 h 954107"/>
              <a:gd name="connsiteX2" fmla="*/ 1298736 w 4545577"/>
              <a:gd name="connsiteY2" fmla="*/ 0 h 954107"/>
              <a:gd name="connsiteX3" fmla="*/ 1857193 w 4545577"/>
              <a:gd name="connsiteY3" fmla="*/ 0 h 954107"/>
              <a:gd name="connsiteX4" fmla="*/ 2461105 w 4545577"/>
              <a:gd name="connsiteY4" fmla="*/ 0 h 954107"/>
              <a:gd name="connsiteX5" fmla="*/ 3065018 w 4545577"/>
              <a:gd name="connsiteY5" fmla="*/ 0 h 954107"/>
              <a:gd name="connsiteX6" fmla="*/ 3714386 w 4545577"/>
              <a:gd name="connsiteY6" fmla="*/ 0 h 954107"/>
              <a:gd name="connsiteX7" fmla="*/ 4545577 w 4545577"/>
              <a:gd name="connsiteY7" fmla="*/ 0 h 954107"/>
              <a:gd name="connsiteX8" fmla="*/ 4545577 w 4545577"/>
              <a:gd name="connsiteY8" fmla="*/ 448430 h 954107"/>
              <a:gd name="connsiteX9" fmla="*/ 4545577 w 4545577"/>
              <a:gd name="connsiteY9" fmla="*/ 954107 h 954107"/>
              <a:gd name="connsiteX10" fmla="*/ 4032576 w 4545577"/>
              <a:gd name="connsiteY10" fmla="*/ 954107 h 954107"/>
              <a:gd name="connsiteX11" fmla="*/ 3383208 w 4545577"/>
              <a:gd name="connsiteY11" fmla="*/ 954107 h 954107"/>
              <a:gd name="connsiteX12" fmla="*/ 2870207 w 4545577"/>
              <a:gd name="connsiteY12" fmla="*/ 954107 h 954107"/>
              <a:gd name="connsiteX13" fmla="*/ 2266295 w 4545577"/>
              <a:gd name="connsiteY13" fmla="*/ 954107 h 954107"/>
              <a:gd name="connsiteX14" fmla="*/ 1571471 w 4545577"/>
              <a:gd name="connsiteY14" fmla="*/ 954107 h 954107"/>
              <a:gd name="connsiteX15" fmla="*/ 876647 w 4545577"/>
              <a:gd name="connsiteY15" fmla="*/ 954107 h 954107"/>
              <a:gd name="connsiteX16" fmla="*/ 0 w 4545577"/>
              <a:gd name="connsiteY16" fmla="*/ 954107 h 954107"/>
              <a:gd name="connsiteX17" fmla="*/ 0 w 4545577"/>
              <a:gd name="connsiteY17" fmla="*/ 496136 h 954107"/>
              <a:gd name="connsiteX18" fmla="*/ 0 w 4545577"/>
              <a:gd name="connsiteY18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45577" h="954107" fill="none" extrusionOk="0">
                <a:moveTo>
                  <a:pt x="0" y="0"/>
                </a:moveTo>
                <a:cubicBezTo>
                  <a:pt x="182290" y="29751"/>
                  <a:pt x="462482" y="25266"/>
                  <a:pt x="740280" y="0"/>
                </a:cubicBezTo>
                <a:cubicBezTo>
                  <a:pt x="1018078" y="-25266"/>
                  <a:pt x="1124257" y="21619"/>
                  <a:pt x="1298736" y="0"/>
                </a:cubicBezTo>
                <a:cubicBezTo>
                  <a:pt x="1473215" y="-21619"/>
                  <a:pt x="1736858" y="-22991"/>
                  <a:pt x="1857193" y="0"/>
                </a:cubicBezTo>
                <a:cubicBezTo>
                  <a:pt x="1977528" y="22991"/>
                  <a:pt x="2188877" y="4124"/>
                  <a:pt x="2461105" y="0"/>
                </a:cubicBezTo>
                <a:cubicBezTo>
                  <a:pt x="2733333" y="-4124"/>
                  <a:pt x="2941198" y="-19403"/>
                  <a:pt x="3065018" y="0"/>
                </a:cubicBezTo>
                <a:cubicBezTo>
                  <a:pt x="3188838" y="19403"/>
                  <a:pt x="3451291" y="-6204"/>
                  <a:pt x="3714386" y="0"/>
                </a:cubicBezTo>
                <a:cubicBezTo>
                  <a:pt x="3977481" y="6204"/>
                  <a:pt x="4283388" y="25805"/>
                  <a:pt x="4545577" y="0"/>
                </a:cubicBezTo>
                <a:cubicBezTo>
                  <a:pt x="4552963" y="140619"/>
                  <a:pt x="4535054" y="338836"/>
                  <a:pt x="4545577" y="448430"/>
                </a:cubicBezTo>
                <a:cubicBezTo>
                  <a:pt x="4556101" y="558024"/>
                  <a:pt x="4520369" y="780723"/>
                  <a:pt x="4545577" y="954107"/>
                </a:cubicBezTo>
                <a:cubicBezTo>
                  <a:pt x="4307718" y="975524"/>
                  <a:pt x="4191813" y="973375"/>
                  <a:pt x="4032576" y="954107"/>
                </a:cubicBezTo>
                <a:cubicBezTo>
                  <a:pt x="3873339" y="934839"/>
                  <a:pt x="3579101" y="974894"/>
                  <a:pt x="3383208" y="954107"/>
                </a:cubicBezTo>
                <a:cubicBezTo>
                  <a:pt x="3187315" y="933320"/>
                  <a:pt x="3108795" y="961057"/>
                  <a:pt x="2870207" y="954107"/>
                </a:cubicBezTo>
                <a:cubicBezTo>
                  <a:pt x="2631619" y="947157"/>
                  <a:pt x="2563739" y="958931"/>
                  <a:pt x="2266295" y="954107"/>
                </a:cubicBezTo>
                <a:cubicBezTo>
                  <a:pt x="1968851" y="949283"/>
                  <a:pt x="1780950" y="936108"/>
                  <a:pt x="1571471" y="954107"/>
                </a:cubicBezTo>
                <a:cubicBezTo>
                  <a:pt x="1361992" y="972106"/>
                  <a:pt x="1103389" y="923162"/>
                  <a:pt x="876647" y="954107"/>
                </a:cubicBezTo>
                <a:cubicBezTo>
                  <a:pt x="649905" y="985052"/>
                  <a:pt x="299013" y="967047"/>
                  <a:pt x="0" y="954107"/>
                </a:cubicBezTo>
                <a:cubicBezTo>
                  <a:pt x="-6225" y="784705"/>
                  <a:pt x="-22593" y="592996"/>
                  <a:pt x="0" y="496136"/>
                </a:cubicBezTo>
                <a:cubicBezTo>
                  <a:pt x="22593" y="399276"/>
                  <a:pt x="-7961" y="131785"/>
                  <a:pt x="0" y="0"/>
                </a:cubicBezTo>
                <a:close/>
              </a:path>
              <a:path w="4545577" h="954107" stroke="0" extrusionOk="0">
                <a:moveTo>
                  <a:pt x="0" y="0"/>
                </a:moveTo>
                <a:cubicBezTo>
                  <a:pt x="249626" y="28294"/>
                  <a:pt x="554982" y="-16747"/>
                  <a:pt x="694824" y="0"/>
                </a:cubicBezTo>
                <a:cubicBezTo>
                  <a:pt x="834666" y="16747"/>
                  <a:pt x="1032262" y="29970"/>
                  <a:pt x="1298736" y="0"/>
                </a:cubicBezTo>
                <a:cubicBezTo>
                  <a:pt x="1565210" y="-29970"/>
                  <a:pt x="1622806" y="8795"/>
                  <a:pt x="1902649" y="0"/>
                </a:cubicBezTo>
                <a:cubicBezTo>
                  <a:pt x="2182492" y="-8795"/>
                  <a:pt x="2211596" y="15900"/>
                  <a:pt x="2461105" y="0"/>
                </a:cubicBezTo>
                <a:cubicBezTo>
                  <a:pt x="2710614" y="-15900"/>
                  <a:pt x="2807045" y="-17977"/>
                  <a:pt x="2974106" y="0"/>
                </a:cubicBezTo>
                <a:cubicBezTo>
                  <a:pt x="3141167" y="17977"/>
                  <a:pt x="3480055" y="6777"/>
                  <a:pt x="3668930" y="0"/>
                </a:cubicBezTo>
                <a:cubicBezTo>
                  <a:pt x="3857805" y="-6777"/>
                  <a:pt x="4177075" y="3994"/>
                  <a:pt x="4545577" y="0"/>
                </a:cubicBezTo>
                <a:cubicBezTo>
                  <a:pt x="4558497" y="159764"/>
                  <a:pt x="4569332" y="276972"/>
                  <a:pt x="4545577" y="486595"/>
                </a:cubicBezTo>
                <a:cubicBezTo>
                  <a:pt x="4521822" y="696218"/>
                  <a:pt x="4565388" y="830483"/>
                  <a:pt x="4545577" y="954107"/>
                </a:cubicBezTo>
                <a:cubicBezTo>
                  <a:pt x="4328726" y="929193"/>
                  <a:pt x="4191405" y="962505"/>
                  <a:pt x="4032576" y="954107"/>
                </a:cubicBezTo>
                <a:cubicBezTo>
                  <a:pt x="3873747" y="945709"/>
                  <a:pt x="3693897" y="975323"/>
                  <a:pt x="3428664" y="954107"/>
                </a:cubicBezTo>
                <a:cubicBezTo>
                  <a:pt x="3163431" y="932891"/>
                  <a:pt x="3005293" y="928509"/>
                  <a:pt x="2779296" y="954107"/>
                </a:cubicBezTo>
                <a:cubicBezTo>
                  <a:pt x="2553299" y="979705"/>
                  <a:pt x="2310499" y="990417"/>
                  <a:pt x="2039016" y="954107"/>
                </a:cubicBezTo>
                <a:cubicBezTo>
                  <a:pt x="1767533" y="917797"/>
                  <a:pt x="1639751" y="966243"/>
                  <a:pt x="1435104" y="954107"/>
                </a:cubicBezTo>
                <a:cubicBezTo>
                  <a:pt x="1230457" y="941971"/>
                  <a:pt x="910552" y="946772"/>
                  <a:pt x="740280" y="954107"/>
                </a:cubicBezTo>
                <a:cubicBezTo>
                  <a:pt x="570008" y="961442"/>
                  <a:pt x="333767" y="922947"/>
                  <a:pt x="0" y="954107"/>
                </a:cubicBezTo>
                <a:cubicBezTo>
                  <a:pt x="-6559" y="738633"/>
                  <a:pt x="-8707" y="657857"/>
                  <a:pt x="0" y="486595"/>
                </a:cubicBezTo>
                <a:cubicBezTo>
                  <a:pt x="8707" y="315333"/>
                  <a:pt x="3240" y="224785"/>
                  <a:pt x="0" y="0"/>
                </a:cubicBezTo>
                <a:close/>
              </a:path>
            </a:pathLst>
          </a:custGeom>
          <a:ln w="19050">
            <a:noFill/>
            <a:prstDash val="dash"/>
            <a:extLst>
              <a:ext uri="{C807C97D-BFC1-408E-A445-0C87EB9F89A2}">
                <ask:lineSketchStyleProps xmlns:ask="http://schemas.microsoft.com/office/drawing/2018/sketchyshapes" sd="4381113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505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 complex trajectories </a:t>
            </a:r>
            <a:r>
              <a:rPr lang="en-GB" sz="2800" dirty="0">
                <a:solidFill>
                  <a:srgbClr val="FF505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based on the environment</a:t>
            </a:r>
            <a:endParaRPr lang="es-ES" sz="2800" dirty="0">
              <a:solidFill>
                <a:srgbClr val="FF505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21" name="Gráfico 20" descr="Cerrar con relleno sólido">
            <a:extLst>
              <a:ext uri="{FF2B5EF4-FFF2-40B4-BE49-F238E27FC236}">
                <a16:creationId xmlns:a16="http://schemas.microsoft.com/office/drawing/2014/main" id="{56DA1172-5D92-41DD-B833-9C3F6A2D4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4128" y="5619872"/>
            <a:ext cx="779074" cy="7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 encajable que estimula el gateo | La Puerta Pequeña">
            <a:extLst>
              <a:ext uri="{FF2B5EF4-FFF2-40B4-BE49-F238E27FC236}">
                <a16:creationId xmlns:a16="http://schemas.microsoft.com/office/drawing/2014/main" id="{AD1E5743-D52C-418D-AA4C-BF07D2FF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7444"/>
            <a:ext cx="12192000" cy="8120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B3477E-8405-4548-B1E4-980D74738570}"/>
              </a:ext>
            </a:extLst>
          </p:cNvPr>
          <p:cNvSpPr txBox="1"/>
          <p:nvPr/>
        </p:nvSpPr>
        <p:spPr>
          <a:xfrm>
            <a:off x="396541" y="5987717"/>
            <a:ext cx="4593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Escaping</a:t>
            </a:r>
            <a:r>
              <a:rPr lang="es-ES" sz="44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from</a:t>
            </a:r>
            <a:r>
              <a:rPr lang="es-ES" sz="44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the baby</a:t>
            </a:r>
          </a:p>
        </p:txBody>
      </p:sp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2F3FF4AB-7F71-4022-B089-5B3D0E186BBE}"/>
              </a:ext>
            </a:extLst>
          </p:cNvPr>
          <p:cNvSpPr/>
          <p:nvPr/>
        </p:nvSpPr>
        <p:spPr>
          <a:xfrm rot="480058">
            <a:off x="3067694" y="2263287"/>
            <a:ext cx="2732314" cy="56607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8AE0C2-9459-412A-880C-2B5C822041C3}"/>
              </a:ext>
            </a:extLst>
          </p:cNvPr>
          <p:cNvSpPr txBox="1"/>
          <p:nvPr/>
        </p:nvSpPr>
        <p:spPr>
          <a:xfrm rot="418889">
            <a:off x="3568962" y="1903805"/>
            <a:ext cx="199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Min </a:t>
            </a:r>
            <a:r>
              <a:rPr lang="es-ES" sz="28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distance</a:t>
            </a:r>
            <a:endParaRPr lang="es-ES" sz="2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Arco de bloque 12">
            <a:extLst>
              <a:ext uri="{FF2B5EF4-FFF2-40B4-BE49-F238E27FC236}">
                <a16:creationId xmlns:a16="http://schemas.microsoft.com/office/drawing/2014/main" id="{3584BD8B-9221-49C8-B303-B3268E02AE1F}"/>
              </a:ext>
            </a:extLst>
          </p:cNvPr>
          <p:cNvSpPr/>
          <p:nvPr/>
        </p:nvSpPr>
        <p:spPr>
          <a:xfrm rot="12079610">
            <a:off x="930560" y="3652899"/>
            <a:ext cx="783771" cy="516980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Arco de bloque 13">
            <a:extLst>
              <a:ext uri="{FF2B5EF4-FFF2-40B4-BE49-F238E27FC236}">
                <a16:creationId xmlns:a16="http://schemas.microsoft.com/office/drawing/2014/main" id="{67711969-563A-4924-95FA-C2CD58B01833}"/>
              </a:ext>
            </a:extLst>
          </p:cNvPr>
          <p:cNvSpPr/>
          <p:nvPr/>
        </p:nvSpPr>
        <p:spPr>
          <a:xfrm rot="12079610">
            <a:off x="627306" y="3899875"/>
            <a:ext cx="1154095" cy="659431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Arco de bloque 19">
            <a:extLst>
              <a:ext uri="{FF2B5EF4-FFF2-40B4-BE49-F238E27FC236}">
                <a16:creationId xmlns:a16="http://schemas.microsoft.com/office/drawing/2014/main" id="{417F10CB-0CC1-42FA-AF83-CC134DEA163F}"/>
              </a:ext>
            </a:extLst>
          </p:cNvPr>
          <p:cNvSpPr/>
          <p:nvPr/>
        </p:nvSpPr>
        <p:spPr>
          <a:xfrm rot="1178205">
            <a:off x="1845580" y="522437"/>
            <a:ext cx="783771" cy="516980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Arco de bloque 21">
            <a:extLst>
              <a:ext uri="{FF2B5EF4-FFF2-40B4-BE49-F238E27FC236}">
                <a16:creationId xmlns:a16="http://schemas.microsoft.com/office/drawing/2014/main" id="{66E30781-ABFC-4911-9B8A-C2444FB2F277}"/>
              </a:ext>
            </a:extLst>
          </p:cNvPr>
          <p:cNvSpPr/>
          <p:nvPr/>
        </p:nvSpPr>
        <p:spPr>
          <a:xfrm rot="1190405">
            <a:off x="1809849" y="123703"/>
            <a:ext cx="1154095" cy="659431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80DA72-3D90-40D2-B941-38A4C38891A9}"/>
              </a:ext>
            </a:extLst>
          </p:cNvPr>
          <p:cNvSpPr txBox="1"/>
          <p:nvPr/>
        </p:nvSpPr>
        <p:spPr>
          <a:xfrm>
            <a:off x="3226000" y="311231"/>
            <a:ext cx="249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Obstacle</a:t>
            </a:r>
            <a:r>
              <a:rPr lang="es-ES" sz="2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avoidance</a:t>
            </a:r>
            <a:endParaRPr lang="es-ES" sz="2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2052" name="Picture 4" descr="Bebe sonriendo en la cama - culturizando.com | Alimenta tu Mente">
            <a:extLst>
              <a:ext uri="{FF2B5EF4-FFF2-40B4-BE49-F238E27FC236}">
                <a16:creationId xmlns:a16="http://schemas.microsoft.com/office/drawing/2014/main" id="{436C0682-5209-4124-8B7F-A3B04CD7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7" t="20232" r="27294" b="22324"/>
          <a:stretch/>
        </p:blipFill>
        <p:spPr bwMode="auto">
          <a:xfrm>
            <a:off x="5345157" y="4385162"/>
            <a:ext cx="1900226" cy="218858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B817DE0-B54D-41B6-BD98-55280701701A}"/>
              </a:ext>
            </a:extLst>
          </p:cNvPr>
          <p:cNvCxnSpPr>
            <a:cxnSpLocks/>
          </p:cNvCxnSpPr>
          <p:nvPr/>
        </p:nvCxnSpPr>
        <p:spPr>
          <a:xfrm>
            <a:off x="2693427" y="2862943"/>
            <a:ext cx="2613363" cy="371080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E10486B-A503-4AEB-9585-6EB59CA3F459}"/>
              </a:ext>
            </a:extLst>
          </p:cNvPr>
          <p:cNvCxnSpPr>
            <a:cxnSpLocks/>
          </p:cNvCxnSpPr>
          <p:nvPr/>
        </p:nvCxnSpPr>
        <p:spPr>
          <a:xfrm>
            <a:off x="2693427" y="2862943"/>
            <a:ext cx="2651730" cy="15222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CuadroTexto 2048">
            <a:extLst>
              <a:ext uri="{FF2B5EF4-FFF2-40B4-BE49-F238E27FC236}">
                <a16:creationId xmlns:a16="http://schemas.microsoft.com/office/drawing/2014/main" id="{56DBA680-1E24-47B1-90B8-B3EDD6D87947}"/>
              </a:ext>
            </a:extLst>
          </p:cNvPr>
          <p:cNvSpPr txBox="1"/>
          <p:nvPr/>
        </p:nvSpPr>
        <p:spPr>
          <a:xfrm>
            <a:off x="5315652" y="4399821"/>
            <a:ext cx="131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George</a:t>
            </a:r>
          </a:p>
        </p:txBody>
      </p:sp>
    </p:spTree>
    <p:extLst>
      <p:ext uri="{BB962C8B-B14F-4D97-AF65-F5344CB8AC3E}">
        <p14:creationId xmlns:p14="http://schemas.microsoft.com/office/powerpoint/2010/main" val="7950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20" grpId="0" animBg="1"/>
      <p:bldP spid="22" grpId="0" animBg="1"/>
      <p:bldP spid="24" grpId="0"/>
      <p:bldP spid="20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 cerebro del bebé y del adulto se sincronizan durante el juego">
            <a:extLst>
              <a:ext uri="{FF2B5EF4-FFF2-40B4-BE49-F238E27FC236}">
                <a16:creationId xmlns:a16="http://schemas.microsoft.com/office/drawing/2014/main" id="{809B9A86-138E-43F5-9BD9-4283DAFB2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57" y="1690688"/>
            <a:ext cx="5934075" cy="4450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D465EBD-D463-4A48-A856-509359F1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parajita" panose="02020603050405020304" pitchFamily="18" charset="0"/>
                <a:cs typeface="Aparajita" panose="02020603050405020304" pitchFamily="18" charset="0"/>
              </a:rPr>
              <a:t>Context</a:t>
            </a:r>
            <a:endParaRPr lang="es-ES" sz="5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3F234B-9B75-4868-A547-ECC554D2F826}"/>
              </a:ext>
            </a:extLst>
          </p:cNvPr>
          <p:cNvSpPr txBox="1"/>
          <p:nvPr/>
        </p:nvSpPr>
        <p:spPr>
          <a:xfrm>
            <a:off x="7791581" y="2326154"/>
            <a:ext cx="275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Educational</a:t>
            </a:r>
            <a:r>
              <a:rPr lang="es-E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purpose</a:t>
            </a:r>
            <a:endParaRPr lang="es-ES" sz="28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CC6140D-A0C9-419C-ACE0-3E98FB9E2354}"/>
              </a:ext>
            </a:extLst>
          </p:cNvPr>
          <p:cNvSpPr/>
          <p:nvPr/>
        </p:nvSpPr>
        <p:spPr>
          <a:xfrm rot="21268214">
            <a:off x="3179306" y="1799681"/>
            <a:ext cx="1955201" cy="661737"/>
          </a:xfrm>
          <a:custGeom>
            <a:avLst/>
            <a:gdLst>
              <a:gd name="connsiteX0" fmla="*/ 0 w 1955201"/>
              <a:gd name="connsiteY0" fmla="*/ 110292 h 661737"/>
              <a:gd name="connsiteX1" fmla="*/ 110292 w 1955201"/>
              <a:gd name="connsiteY1" fmla="*/ 0 h 661737"/>
              <a:gd name="connsiteX2" fmla="*/ 653805 w 1955201"/>
              <a:gd name="connsiteY2" fmla="*/ 0 h 661737"/>
              <a:gd name="connsiteX3" fmla="*/ 1197319 w 1955201"/>
              <a:gd name="connsiteY3" fmla="*/ 0 h 661737"/>
              <a:gd name="connsiteX4" fmla="*/ 1844909 w 1955201"/>
              <a:gd name="connsiteY4" fmla="*/ 0 h 661737"/>
              <a:gd name="connsiteX5" fmla="*/ 1955201 w 1955201"/>
              <a:gd name="connsiteY5" fmla="*/ 110292 h 661737"/>
              <a:gd name="connsiteX6" fmla="*/ 1955201 w 1955201"/>
              <a:gd name="connsiteY6" fmla="*/ 551445 h 661737"/>
              <a:gd name="connsiteX7" fmla="*/ 1844909 w 1955201"/>
              <a:gd name="connsiteY7" fmla="*/ 661737 h 661737"/>
              <a:gd name="connsiteX8" fmla="*/ 1266703 w 1955201"/>
              <a:gd name="connsiteY8" fmla="*/ 661737 h 661737"/>
              <a:gd name="connsiteX9" fmla="*/ 671151 w 1955201"/>
              <a:gd name="connsiteY9" fmla="*/ 661737 h 661737"/>
              <a:gd name="connsiteX10" fmla="*/ 110292 w 1955201"/>
              <a:gd name="connsiteY10" fmla="*/ 661737 h 661737"/>
              <a:gd name="connsiteX11" fmla="*/ 0 w 1955201"/>
              <a:gd name="connsiteY11" fmla="*/ 551445 h 661737"/>
              <a:gd name="connsiteX12" fmla="*/ 0 w 1955201"/>
              <a:gd name="connsiteY12" fmla="*/ 110292 h 6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5201" h="661737" extrusionOk="0">
                <a:moveTo>
                  <a:pt x="0" y="110292"/>
                </a:moveTo>
                <a:cubicBezTo>
                  <a:pt x="2384" y="56341"/>
                  <a:pt x="59844" y="-3201"/>
                  <a:pt x="110292" y="0"/>
                </a:cubicBezTo>
                <a:cubicBezTo>
                  <a:pt x="292321" y="-19432"/>
                  <a:pt x="425080" y="24030"/>
                  <a:pt x="653805" y="0"/>
                </a:cubicBezTo>
                <a:cubicBezTo>
                  <a:pt x="882530" y="-24030"/>
                  <a:pt x="928172" y="-5379"/>
                  <a:pt x="1197319" y="0"/>
                </a:cubicBezTo>
                <a:cubicBezTo>
                  <a:pt x="1466466" y="5379"/>
                  <a:pt x="1613028" y="-30794"/>
                  <a:pt x="1844909" y="0"/>
                </a:cubicBezTo>
                <a:cubicBezTo>
                  <a:pt x="1904177" y="-278"/>
                  <a:pt x="1956221" y="46845"/>
                  <a:pt x="1955201" y="110292"/>
                </a:cubicBezTo>
                <a:cubicBezTo>
                  <a:pt x="1952129" y="208255"/>
                  <a:pt x="1952655" y="424664"/>
                  <a:pt x="1955201" y="551445"/>
                </a:cubicBezTo>
                <a:cubicBezTo>
                  <a:pt x="1942929" y="611548"/>
                  <a:pt x="1900696" y="650354"/>
                  <a:pt x="1844909" y="661737"/>
                </a:cubicBezTo>
                <a:cubicBezTo>
                  <a:pt x="1627714" y="675282"/>
                  <a:pt x="1523713" y="659448"/>
                  <a:pt x="1266703" y="661737"/>
                </a:cubicBezTo>
                <a:cubicBezTo>
                  <a:pt x="1009693" y="664026"/>
                  <a:pt x="968775" y="649597"/>
                  <a:pt x="671151" y="661737"/>
                </a:cubicBezTo>
                <a:cubicBezTo>
                  <a:pt x="373527" y="673877"/>
                  <a:pt x="264967" y="686170"/>
                  <a:pt x="110292" y="661737"/>
                </a:cubicBezTo>
                <a:cubicBezTo>
                  <a:pt x="47540" y="662281"/>
                  <a:pt x="652" y="614331"/>
                  <a:pt x="0" y="551445"/>
                </a:cubicBezTo>
                <a:cubicBezTo>
                  <a:pt x="-16630" y="427972"/>
                  <a:pt x="-15755" y="320608"/>
                  <a:pt x="0" y="11029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61270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Baby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9166DB7-ABF3-4B77-BAD8-762F5A70BAE7}"/>
              </a:ext>
            </a:extLst>
          </p:cNvPr>
          <p:cNvSpPr/>
          <p:nvPr/>
        </p:nvSpPr>
        <p:spPr>
          <a:xfrm rot="21176830">
            <a:off x="995505" y="5166809"/>
            <a:ext cx="1955201" cy="661737"/>
          </a:xfrm>
          <a:custGeom>
            <a:avLst/>
            <a:gdLst>
              <a:gd name="connsiteX0" fmla="*/ 0 w 1955201"/>
              <a:gd name="connsiteY0" fmla="*/ 110292 h 661737"/>
              <a:gd name="connsiteX1" fmla="*/ 110292 w 1955201"/>
              <a:gd name="connsiteY1" fmla="*/ 0 h 661737"/>
              <a:gd name="connsiteX2" fmla="*/ 636459 w 1955201"/>
              <a:gd name="connsiteY2" fmla="*/ 0 h 661737"/>
              <a:gd name="connsiteX3" fmla="*/ 1179972 w 1955201"/>
              <a:gd name="connsiteY3" fmla="*/ 0 h 661737"/>
              <a:gd name="connsiteX4" fmla="*/ 1844909 w 1955201"/>
              <a:gd name="connsiteY4" fmla="*/ 0 h 661737"/>
              <a:gd name="connsiteX5" fmla="*/ 1955201 w 1955201"/>
              <a:gd name="connsiteY5" fmla="*/ 110292 h 661737"/>
              <a:gd name="connsiteX6" fmla="*/ 1955201 w 1955201"/>
              <a:gd name="connsiteY6" fmla="*/ 551445 h 661737"/>
              <a:gd name="connsiteX7" fmla="*/ 1844909 w 1955201"/>
              <a:gd name="connsiteY7" fmla="*/ 661737 h 661737"/>
              <a:gd name="connsiteX8" fmla="*/ 1301396 w 1955201"/>
              <a:gd name="connsiteY8" fmla="*/ 661737 h 661737"/>
              <a:gd name="connsiteX9" fmla="*/ 705844 w 1955201"/>
              <a:gd name="connsiteY9" fmla="*/ 661737 h 661737"/>
              <a:gd name="connsiteX10" fmla="*/ 110292 w 1955201"/>
              <a:gd name="connsiteY10" fmla="*/ 661737 h 661737"/>
              <a:gd name="connsiteX11" fmla="*/ 0 w 1955201"/>
              <a:gd name="connsiteY11" fmla="*/ 551445 h 661737"/>
              <a:gd name="connsiteX12" fmla="*/ 0 w 1955201"/>
              <a:gd name="connsiteY12" fmla="*/ 110292 h 6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5201" h="661737" extrusionOk="0">
                <a:moveTo>
                  <a:pt x="0" y="110292"/>
                </a:moveTo>
                <a:cubicBezTo>
                  <a:pt x="10046" y="38712"/>
                  <a:pt x="51976" y="-4990"/>
                  <a:pt x="110292" y="0"/>
                </a:cubicBezTo>
                <a:cubicBezTo>
                  <a:pt x="350449" y="-5569"/>
                  <a:pt x="445463" y="-21982"/>
                  <a:pt x="636459" y="0"/>
                </a:cubicBezTo>
                <a:cubicBezTo>
                  <a:pt x="827455" y="21982"/>
                  <a:pt x="1064007" y="-14055"/>
                  <a:pt x="1179972" y="0"/>
                </a:cubicBezTo>
                <a:cubicBezTo>
                  <a:pt x="1295937" y="14055"/>
                  <a:pt x="1570548" y="-19330"/>
                  <a:pt x="1844909" y="0"/>
                </a:cubicBezTo>
                <a:cubicBezTo>
                  <a:pt x="1914791" y="2010"/>
                  <a:pt x="1949362" y="40162"/>
                  <a:pt x="1955201" y="110292"/>
                </a:cubicBezTo>
                <a:cubicBezTo>
                  <a:pt x="1953604" y="316462"/>
                  <a:pt x="1947874" y="352949"/>
                  <a:pt x="1955201" y="551445"/>
                </a:cubicBezTo>
                <a:cubicBezTo>
                  <a:pt x="1962883" y="610208"/>
                  <a:pt x="1909976" y="662308"/>
                  <a:pt x="1844909" y="661737"/>
                </a:cubicBezTo>
                <a:cubicBezTo>
                  <a:pt x="1636345" y="655254"/>
                  <a:pt x="1446861" y="676538"/>
                  <a:pt x="1301396" y="661737"/>
                </a:cubicBezTo>
                <a:cubicBezTo>
                  <a:pt x="1155931" y="646936"/>
                  <a:pt x="897336" y="677697"/>
                  <a:pt x="705844" y="661737"/>
                </a:cubicBezTo>
                <a:cubicBezTo>
                  <a:pt x="514352" y="645777"/>
                  <a:pt x="389851" y="639672"/>
                  <a:pt x="110292" y="661737"/>
                </a:cubicBezTo>
                <a:cubicBezTo>
                  <a:pt x="48155" y="669993"/>
                  <a:pt x="3974" y="611092"/>
                  <a:pt x="0" y="551445"/>
                </a:cubicBezTo>
                <a:cubicBezTo>
                  <a:pt x="1390" y="406721"/>
                  <a:pt x="10209" y="207428"/>
                  <a:pt x="0" y="11029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80622518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Adult</a:t>
            </a:r>
            <a:endParaRPr lang="es-ES" sz="2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DDA9CAC-15E9-4BE6-94CC-D4D22F9C347F}"/>
              </a:ext>
            </a:extLst>
          </p:cNvPr>
          <p:cNvSpPr/>
          <p:nvPr/>
        </p:nvSpPr>
        <p:spPr>
          <a:xfrm rot="21224338">
            <a:off x="4410559" y="5044196"/>
            <a:ext cx="1955201" cy="661737"/>
          </a:xfrm>
          <a:custGeom>
            <a:avLst/>
            <a:gdLst>
              <a:gd name="connsiteX0" fmla="*/ 0 w 1955201"/>
              <a:gd name="connsiteY0" fmla="*/ 110292 h 661737"/>
              <a:gd name="connsiteX1" fmla="*/ 110292 w 1955201"/>
              <a:gd name="connsiteY1" fmla="*/ 0 h 661737"/>
              <a:gd name="connsiteX2" fmla="*/ 671151 w 1955201"/>
              <a:gd name="connsiteY2" fmla="*/ 0 h 661737"/>
              <a:gd name="connsiteX3" fmla="*/ 1266703 w 1955201"/>
              <a:gd name="connsiteY3" fmla="*/ 0 h 661737"/>
              <a:gd name="connsiteX4" fmla="*/ 1844909 w 1955201"/>
              <a:gd name="connsiteY4" fmla="*/ 0 h 661737"/>
              <a:gd name="connsiteX5" fmla="*/ 1955201 w 1955201"/>
              <a:gd name="connsiteY5" fmla="*/ 110292 h 661737"/>
              <a:gd name="connsiteX6" fmla="*/ 1955201 w 1955201"/>
              <a:gd name="connsiteY6" fmla="*/ 551445 h 661737"/>
              <a:gd name="connsiteX7" fmla="*/ 1844909 w 1955201"/>
              <a:gd name="connsiteY7" fmla="*/ 661737 h 661737"/>
              <a:gd name="connsiteX8" fmla="*/ 1249357 w 1955201"/>
              <a:gd name="connsiteY8" fmla="*/ 661737 h 661737"/>
              <a:gd name="connsiteX9" fmla="*/ 723190 w 1955201"/>
              <a:gd name="connsiteY9" fmla="*/ 661737 h 661737"/>
              <a:gd name="connsiteX10" fmla="*/ 110292 w 1955201"/>
              <a:gd name="connsiteY10" fmla="*/ 661737 h 661737"/>
              <a:gd name="connsiteX11" fmla="*/ 0 w 1955201"/>
              <a:gd name="connsiteY11" fmla="*/ 551445 h 661737"/>
              <a:gd name="connsiteX12" fmla="*/ 0 w 1955201"/>
              <a:gd name="connsiteY12" fmla="*/ 110292 h 6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5201" h="661737" extrusionOk="0">
                <a:moveTo>
                  <a:pt x="0" y="110292"/>
                </a:moveTo>
                <a:cubicBezTo>
                  <a:pt x="10790" y="47915"/>
                  <a:pt x="52065" y="-10167"/>
                  <a:pt x="110292" y="0"/>
                </a:cubicBezTo>
                <a:cubicBezTo>
                  <a:pt x="275737" y="-857"/>
                  <a:pt x="457952" y="14495"/>
                  <a:pt x="671151" y="0"/>
                </a:cubicBezTo>
                <a:cubicBezTo>
                  <a:pt x="884350" y="-14495"/>
                  <a:pt x="1013129" y="15586"/>
                  <a:pt x="1266703" y="0"/>
                </a:cubicBezTo>
                <a:cubicBezTo>
                  <a:pt x="1520277" y="-15586"/>
                  <a:pt x="1722061" y="4724"/>
                  <a:pt x="1844909" y="0"/>
                </a:cubicBezTo>
                <a:cubicBezTo>
                  <a:pt x="1909204" y="-594"/>
                  <a:pt x="1964929" y="42630"/>
                  <a:pt x="1955201" y="110292"/>
                </a:cubicBezTo>
                <a:cubicBezTo>
                  <a:pt x="1970761" y="290617"/>
                  <a:pt x="1939969" y="344458"/>
                  <a:pt x="1955201" y="551445"/>
                </a:cubicBezTo>
                <a:cubicBezTo>
                  <a:pt x="1954743" y="610788"/>
                  <a:pt x="1910753" y="649661"/>
                  <a:pt x="1844909" y="661737"/>
                </a:cubicBezTo>
                <a:cubicBezTo>
                  <a:pt x="1596763" y="658233"/>
                  <a:pt x="1523003" y="656628"/>
                  <a:pt x="1249357" y="661737"/>
                </a:cubicBezTo>
                <a:cubicBezTo>
                  <a:pt x="975711" y="666846"/>
                  <a:pt x="925412" y="673799"/>
                  <a:pt x="723190" y="661737"/>
                </a:cubicBezTo>
                <a:cubicBezTo>
                  <a:pt x="520968" y="649675"/>
                  <a:pt x="389392" y="636616"/>
                  <a:pt x="110292" y="661737"/>
                </a:cubicBezTo>
                <a:cubicBezTo>
                  <a:pt x="44466" y="648992"/>
                  <a:pt x="1398" y="617785"/>
                  <a:pt x="0" y="551445"/>
                </a:cubicBezTo>
                <a:cubicBezTo>
                  <a:pt x="12929" y="408788"/>
                  <a:pt x="19845" y="284672"/>
                  <a:pt x="0" y="11029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5641082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Robot</a:t>
            </a:r>
          </a:p>
        </p:txBody>
      </p:sp>
      <p:pic>
        <p:nvPicPr>
          <p:cNvPr id="23" name="Gráfico 22" descr="Flecha: curva en sentido contrario de las agujas del reloj">
            <a:extLst>
              <a:ext uri="{FF2B5EF4-FFF2-40B4-BE49-F238E27FC236}">
                <a16:creationId xmlns:a16="http://schemas.microsoft.com/office/drawing/2014/main" id="{2D7F49DD-84EB-4ACA-AE1E-13411C2BC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59897">
            <a:off x="2911936" y="2615684"/>
            <a:ext cx="914400" cy="914400"/>
          </a:xfrm>
          <a:prstGeom prst="rect">
            <a:avLst/>
          </a:prstGeom>
        </p:spPr>
      </p:pic>
      <p:pic>
        <p:nvPicPr>
          <p:cNvPr id="24" name="Gráfico 23" descr="Flecha: curva en sentido contrario de las agujas del reloj">
            <a:extLst>
              <a:ext uri="{FF2B5EF4-FFF2-40B4-BE49-F238E27FC236}">
                <a16:creationId xmlns:a16="http://schemas.microsoft.com/office/drawing/2014/main" id="{479E0CB4-03A5-460A-BD79-FF0759608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88138" flipH="1">
            <a:off x="722539" y="4195481"/>
            <a:ext cx="888122" cy="914400"/>
          </a:xfrm>
          <a:prstGeom prst="rect">
            <a:avLst/>
          </a:prstGeom>
        </p:spPr>
      </p:pic>
      <p:pic>
        <p:nvPicPr>
          <p:cNvPr id="3" name="Gráfico 2" descr="Mochila">
            <a:extLst>
              <a:ext uri="{FF2B5EF4-FFF2-40B4-BE49-F238E27FC236}">
                <a16:creationId xmlns:a16="http://schemas.microsoft.com/office/drawing/2014/main" id="{00D5627D-637A-4F59-936C-548C67473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308" y="1053756"/>
            <a:ext cx="1260257" cy="12602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B84BC6-5384-4393-B1DB-E299CD693945}"/>
              </a:ext>
            </a:extLst>
          </p:cNvPr>
          <p:cNvSpPr txBox="1"/>
          <p:nvPr/>
        </p:nvSpPr>
        <p:spPr>
          <a:xfrm>
            <a:off x="8036922" y="4805179"/>
            <a:ext cx="243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Oriented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to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secure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spaces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 err="1">
                <a:latin typeface="Aparajita" panose="02020603050405020304" pitchFamily="18" charset="0"/>
                <a:cs typeface="Aparajita" panose="02020603050405020304" pitchFamily="18" charset="0"/>
              </a:rPr>
              <a:t>like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homes</a:t>
            </a:r>
            <a:r>
              <a:rPr lang="es-E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dirty="0">
                <a:latin typeface="Aparajita" panose="02020603050405020304" pitchFamily="18" charset="0"/>
                <a:cs typeface="Aparajita" panose="02020603050405020304" pitchFamily="18" charset="0"/>
              </a:rPr>
              <a:t>or</a:t>
            </a:r>
            <a:r>
              <a:rPr lang="es-E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s-ES" sz="2800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kindergartens</a:t>
            </a:r>
            <a:endParaRPr lang="es-ES" sz="28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5" name="Gráfico 4" descr="Inicio1">
            <a:extLst>
              <a:ext uri="{FF2B5EF4-FFF2-40B4-BE49-F238E27FC236}">
                <a16:creationId xmlns:a16="http://schemas.microsoft.com/office/drawing/2014/main" id="{971D81DE-24CB-4B32-B685-F5D799BE88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474119" y="3329407"/>
            <a:ext cx="1386637" cy="1386637"/>
          </a:xfrm>
          <a:prstGeom prst="rect">
            <a:avLst/>
          </a:prstGeom>
        </p:spPr>
      </p:pic>
      <p:pic>
        <p:nvPicPr>
          <p:cNvPr id="6" name="Gráfico 5" descr="Robot con relleno sólido">
            <a:extLst>
              <a:ext uri="{FF2B5EF4-FFF2-40B4-BE49-F238E27FC236}">
                <a16:creationId xmlns:a16="http://schemas.microsoft.com/office/drawing/2014/main" id="{1E9C07CE-0F04-4A0E-96CA-A6381E276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166014">
            <a:off x="3247480" y="3968150"/>
            <a:ext cx="1323712" cy="1323712"/>
          </a:xfrm>
          <a:prstGeom prst="rect">
            <a:avLst/>
          </a:prstGeom>
        </p:spPr>
      </p:pic>
      <p:pic>
        <p:nvPicPr>
          <p:cNvPr id="17" name="Gráfico 16" descr="Flecha: curva en sentido contrario de las agujas del reloj">
            <a:extLst>
              <a:ext uri="{FF2B5EF4-FFF2-40B4-BE49-F238E27FC236}">
                <a16:creationId xmlns:a16="http://schemas.microsoft.com/office/drawing/2014/main" id="{9476C981-775F-46CD-B8CD-F89E9DDD7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45128" flipH="1" flipV="1">
            <a:off x="4351928" y="4105142"/>
            <a:ext cx="888122" cy="10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69024092-647B-455D-BAAD-5EF7E0323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2" y="1604911"/>
            <a:ext cx="5231414" cy="3958307"/>
          </a:xfrm>
          <a:prstGeom prst="rect">
            <a:avLst/>
          </a:prstGeom>
        </p:spPr>
      </p:pic>
      <p:sp>
        <p:nvSpPr>
          <p:cNvPr id="10" name="Flecha: en U 9">
            <a:extLst>
              <a:ext uri="{FF2B5EF4-FFF2-40B4-BE49-F238E27FC236}">
                <a16:creationId xmlns:a16="http://schemas.microsoft.com/office/drawing/2014/main" id="{E2527F26-2438-414D-98AC-27779898CDAB}"/>
              </a:ext>
            </a:extLst>
          </p:cNvPr>
          <p:cNvSpPr/>
          <p:nvPr/>
        </p:nvSpPr>
        <p:spPr>
          <a:xfrm>
            <a:off x="4019549" y="304800"/>
            <a:ext cx="6210301" cy="111442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2382"/>
              <a:gd name="adj5" fmla="val 87821"/>
            </a:avLst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(Optionally) Send images to device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</a:p>
        </p:txBody>
      </p:sp>
      <p:sp>
        <p:nvSpPr>
          <p:cNvPr id="14" name="Flecha: en U 13">
            <a:extLst>
              <a:ext uri="{FF2B5EF4-FFF2-40B4-BE49-F238E27FC236}">
                <a16:creationId xmlns:a16="http://schemas.microsoft.com/office/drawing/2014/main" id="{7F27CB8B-67E4-4DE4-AF01-2E26467AEB5F}"/>
              </a:ext>
            </a:extLst>
          </p:cNvPr>
          <p:cNvSpPr/>
          <p:nvPr/>
        </p:nvSpPr>
        <p:spPr>
          <a:xfrm rot="10800000">
            <a:off x="4019547" y="5306863"/>
            <a:ext cx="6210301" cy="126538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2382"/>
              <a:gd name="adj5" fmla="val 87821"/>
            </a:avLst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FEE842E-3960-49C3-835F-1F67419CBADA}"/>
              </a:ext>
            </a:extLst>
          </p:cNvPr>
          <p:cNvSpPr txBox="1"/>
          <p:nvPr/>
        </p:nvSpPr>
        <p:spPr>
          <a:xfrm>
            <a:off x="5418417" y="6224587"/>
            <a:ext cx="392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Return the distances processed</a:t>
            </a:r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4FD2FEE3-2D80-4B62-BA83-D52F9EBA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35" y="-187792"/>
            <a:ext cx="4782729" cy="676004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18F4E68D-74B2-4E7F-BAF3-CE436D55E255}"/>
              </a:ext>
            </a:extLst>
          </p:cNvPr>
          <p:cNvSpPr/>
          <p:nvPr/>
        </p:nvSpPr>
        <p:spPr>
          <a:xfrm>
            <a:off x="239902" y="542062"/>
            <a:ext cx="34444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Hardware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B7BA58-63BC-4160-9D31-3B0BADCD3A28}"/>
              </a:ext>
            </a:extLst>
          </p:cNvPr>
          <p:cNvSpPr txBox="1"/>
          <p:nvPr/>
        </p:nvSpPr>
        <p:spPr>
          <a:xfrm>
            <a:off x="8593784" y="1394680"/>
            <a:ext cx="364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Speeds up the process</a:t>
            </a:r>
          </a:p>
        </p:txBody>
      </p:sp>
      <p:pic>
        <p:nvPicPr>
          <p:cNvPr id="24" name="Imagen 23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1915F2A5-C44D-4215-B11E-3122604EF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r="15274"/>
          <a:stretch/>
        </p:blipFill>
        <p:spPr>
          <a:xfrm flipH="1">
            <a:off x="8721695" y="2172302"/>
            <a:ext cx="918672" cy="1400526"/>
          </a:xfrm>
          <a:prstGeom prst="rect">
            <a:avLst/>
          </a:prstGeom>
        </p:spPr>
      </p:pic>
      <p:pic>
        <p:nvPicPr>
          <p:cNvPr id="25" name="Imagen 24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763DFD14-D74D-4744-9D2F-00F1E53AA0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r="15274"/>
          <a:stretch/>
        </p:blipFill>
        <p:spPr>
          <a:xfrm flipH="1">
            <a:off x="8054187" y="3479020"/>
            <a:ext cx="479342" cy="730763"/>
          </a:xfrm>
          <a:prstGeom prst="rect">
            <a:avLst/>
          </a:prstGeom>
        </p:spPr>
      </p:pic>
      <p:pic>
        <p:nvPicPr>
          <p:cNvPr id="26" name="Imagen 25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7BBA37B2-0FAC-4AC0-B3AC-52ECADFA0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r="15274"/>
          <a:stretch/>
        </p:blipFill>
        <p:spPr>
          <a:xfrm flipH="1">
            <a:off x="11080680" y="2917423"/>
            <a:ext cx="795605" cy="12129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6F60297-6F5B-47F8-B0D6-E4D0CCF7DF46}"/>
              </a:ext>
            </a:extLst>
          </p:cNvPr>
          <p:cNvSpPr txBox="1"/>
          <p:nvPr/>
        </p:nvSpPr>
        <p:spPr>
          <a:xfrm>
            <a:off x="8407062" y="4597957"/>
            <a:ext cx="364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Stream video of the session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78FE614-E65F-4DBF-A78D-D70479CA3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1" y="4687012"/>
            <a:ext cx="1239701" cy="12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/>
      <p:bldP spid="1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9181081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34365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Marcador de contenido 4" descr="Imagen que contiene interior, foto, artículos, diferente&#10;&#10;Descripción generada automáticamente">
            <a:extLst>
              <a:ext uri="{FF2B5EF4-FFF2-40B4-BE49-F238E27FC236}">
                <a16:creationId xmlns:a16="http://schemas.microsoft.com/office/drawing/2014/main" id="{9947CE2C-02E3-46D6-AFF2-8734CC48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3" y="457199"/>
            <a:ext cx="8878136" cy="59418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5CC896-CD6E-4160-B813-3DF3B459B6A0}"/>
              </a:ext>
            </a:extLst>
          </p:cNvPr>
          <p:cNvSpPr txBox="1"/>
          <p:nvPr/>
        </p:nvSpPr>
        <p:spPr>
          <a:xfrm>
            <a:off x="9900860" y="5055210"/>
            <a:ext cx="1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anose="02020603050405020304" pitchFamily="18" charset="0"/>
                <a:cs typeface="Aparajita" panose="02020603050405020304" pitchFamily="18" charset="0"/>
              </a:rPr>
              <a:t>Robust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424872B-3A8F-4851-B04D-B72BDCD4446C}"/>
              </a:ext>
            </a:extLst>
          </p:cNvPr>
          <p:cNvSpPr txBox="1"/>
          <p:nvPr/>
        </p:nvSpPr>
        <p:spPr>
          <a:xfrm>
            <a:off x="9900860" y="1686963"/>
            <a:ext cx="17440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anose="02020603050405020304" pitchFamily="18" charset="0"/>
                <a:cs typeface="Aparajita" panose="02020603050405020304" pitchFamily="18" charset="0"/>
              </a:rPr>
              <a:t>Cheap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anose="02020603050405020304" pitchFamily="18" charset="0"/>
                <a:cs typeface="Aparajita" panose="02020603050405020304" pitchFamily="18" charset="0"/>
              </a:rPr>
              <a:t>&lt; 80$</a:t>
            </a:r>
          </a:p>
        </p:txBody>
      </p:sp>
    </p:spTree>
    <p:extLst>
      <p:ext uri="{BB962C8B-B14F-4D97-AF65-F5344CB8AC3E}">
        <p14:creationId xmlns:p14="http://schemas.microsoft.com/office/powerpoint/2010/main" val="29167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F9EA82-8EAE-442B-B415-A8AEF6453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44" y="154083"/>
            <a:ext cx="9437511" cy="6549833"/>
          </a:xfr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D5ED4B8-6572-4E03-9385-05A69CCDBEB9}"/>
              </a:ext>
            </a:extLst>
          </p:cNvPr>
          <p:cNvSpPr/>
          <p:nvPr/>
        </p:nvSpPr>
        <p:spPr>
          <a:xfrm>
            <a:off x="1377244" y="383822"/>
            <a:ext cx="4496506" cy="110207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A699F23-BBD0-40A8-A054-64FDA93352A7}"/>
              </a:ext>
            </a:extLst>
          </p:cNvPr>
          <p:cNvSpPr/>
          <p:nvPr/>
        </p:nvSpPr>
        <p:spPr>
          <a:xfrm>
            <a:off x="1377244" y="5524500"/>
            <a:ext cx="4496506" cy="1179416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D12D27D-FF59-42B9-BBE9-DFA7DE42396B}"/>
              </a:ext>
            </a:extLst>
          </p:cNvPr>
          <p:cNvSpPr/>
          <p:nvPr/>
        </p:nvSpPr>
        <p:spPr>
          <a:xfrm>
            <a:off x="2861556" y="154083"/>
            <a:ext cx="1615193" cy="2297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95AF039-3831-4205-A258-3159B504A401}"/>
              </a:ext>
            </a:extLst>
          </p:cNvPr>
          <p:cNvSpPr/>
          <p:nvPr/>
        </p:nvSpPr>
        <p:spPr>
          <a:xfrm>
            <a:off x="2734557" y="5288315"/>
            <a:ext cx="1789818" cy="236185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715E4CE-7B14-4963-9D4E-1A403E8F1968}"/>
              </a:ext>
            </a:extLst>
          </p:cNvPr>
          <p:cNvSpPr/>
          <p:nvPr/>
        </p:nvSpPr>
        <p:spPr>
          <a:xfrm>
            <a:off x="7370261" y="5780587"/>
            <a:ext cx="34444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Software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ABF33B8-4F7D-41C0-8653-4094E8D8C640}"/>
              </a:ext>
            </a:extLst>
          </p:cNvPr>
          <p:cNvSpPr/>
          <p:nvPr/>
        </p:nvSpPr>
        <p:spPr>
          <a:xfrm>
            <a:off x="3002402" y="599042"/>
            <a:ext cx="1333500" cy="67452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7EAA2BF5-2900-4B00-801E-C9300D39FF71}"/>
              </a:ext>
            </a:extLst>
          </p:cNvPr>
          <p:cNvSpPr/>
          <p:nvPr/>
        </p:nvSpPr>
        <p:spPr>
          <a:xfrm>
            <a:off x="1557512" y="599042"/>
            <a:ext cx="1333500" cy="65643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FA112883-D838-4A58-952F-EB22ED18582E}"/>
              </a:ext>
            </a:extLst>
          </p:cNvPr>
          <p:cNvSpPr/>
          <p:nvPr/>
        </p:nvSpPr>
        <p:spPr>
          <a:xfrm>
            <a:off x="1377244" y="2032000"/>
            <a:ext cx="4496506" cy="2800350"/>
          </a:xfrm>
          <a:prstGeom prst="roundRec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DBCEE61-726E-42CC-B5AB-EB1E6C047E8B}"/>
              </a:ext>
            </a:extLst>
          </p:cNvPr>
          <p:cNvSpPr/>
          <p:nvPr/>
        </p:nvSpPr>
        <p:spPr>
          <a:xfrm>
            <a:off x="2780594" y="1801580"/>
            <a:ext cx="1772356" cy="230420"/>
          </a:xfrm>
          <a:prstGeom prst="roundRec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4E208A43-F533-4AD7-9560-2439E89F83B6}"/>
              </a:ext>
            </a:extLst>
          </p:cNvPr>
          <p:cNvSpPr/>
          <p:nvPr/>
        </p:nvSpPr>
        <p:spPr>
          <a:xfrm>
            <a:off x="7473244" y="1485899"/>
            <a:ext cx="3341514" cy="413596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35B6B76F-B295-4180-9F3C-B32128551FE1}"/>
              </a:ext>
            </a:extLst>
          </p:cNvPr>
          <p:cNvSpPr/>
          <p:nvPr/>
        </p:nvSpPr>
        <p:spPr>
          <a:xfrm>
            <a:off x="8427155" y="1255480"/>
            <a:ext cx="1434395" cy="23041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5858DE00-C989-4EC2-BDF8-23EBD2FFBDAC}"/>
              </a:ext>
            </a:extLst>
          </p:cNvPr>
          <p:cNvSpPr/>
          <p:nvPr/>
        </p:nvSpPr>
        <p:spPr>
          <a:xfrm>
            <a:off x="7625644" y="1933574"/>
            <a:ext cx="3023306" cy="175577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FCEC4597-6457-4506-948A-2979BCD0D31B}"/>
              </a:ext>
            </a:extLst>
          </p:cNvPr>
          <p:cNvSpPr/>
          <p:nvPr/>
        </p:nvSpPr>
        <p:spPr>
          <a:xfrm>
            <a:off x="8339137" y="1719264"/>
            <a:ext cx="1609725" cy="21430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EF7AFA39-2A28-4F58-A62F-4F6B1C03BFF6}"/>
              </a:ext>
            </a:extLst>
          </p:cNvPr>
          <p:cNvSpPr/>
          <p:nvPr/>
        </p:nvSpPr>
        <p:spPr>
          <a:xfrm>
            <a:off x="7625644" y="4203700"/>
            <a:ext cx="2994730" cy="116840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CE148ED-9EB8-4E61-8F1F-F50796BC1A73}"/>
              </a:ext>
            </a:extLst>
          </p:cNvPr>
          <p:cNvSpPr/>
          <p:nvPr/>
        </p:nvSpPr>
        <p:spPr>
          <a:xfrm>
            <a:off x="8339137" y="3967690"/>
            <a:ext cx="1609725" cy="23601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BD6FDBDE-72E1-462D-90D4-4673FAF34EB1}"/>
              </a:ext>
            </a:extLst>
          </p:cNvPr>
          <p:cNvSpPr/>
          <p:nvPr/>
        </p:nvSpPr>
        <p:spPr>
          <a:xfrm>
            <a:off x="4438076" y="596159"/>
            <a:ext cx="1333500" cy="67740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6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35" grpId="0" animBg="1"/>
      <p:bldP spid="39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769D4F25-B272-4094-85F8-DE08750BD7E8}"/>
              </a:ext>
            </a:extLst>
          </p:cNvPr>
          <p:cNvSpPr/>
          <p:nvPr/>
        </p:nvSpPr>
        <p:spPr>
          <a:xfrm rot="19099408">
            <a:off x="2821707" y="2218100"/>
            <a:ext cx="1657979" cy="710006"/>
          </a:xfrm>
          <a:prstGeom prst="rightArrow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Face detection</a:t>
            </a:r>
          </a:p>
        </p:txBody>
      </p:sp>
      <p:pic>
        <p:nvPicPr>
          <p:cNvPr id="9" name="Imagen 8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9015BEA0-D599-418D-812D-7BBD08D7C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2" t="23470" r="30112" b="44573"/>
          <a:stretch/>
        </p:blipFill>
        <p:spPr>
          <a:xfrm flipH="1">
            <a:off x="4392938" y="441064"/>
            <a:ext cx="1371571" cy="146064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D51A06A-6076-4308-BF73-4C10C1D74FB1}"/>
              </a:ext>
            </a:extLst>
          </p:cNvPr>
          <p:cNvSpPr/>
          <p:nvPr/>
        </p:nvSpPr>
        <p:spPr>
          <a:xfrm>
            <a:off x="4382534" y="441063"/>
            <a:ext cx="1371570" cy="1460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pic>
        <p:nvPicPr>
          <p:cNvPr id="6" name="Imagen 5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79EE7332-645C-4347-B35D-5155701EA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r="15274"/>
          <a:stretch/>
        </p:blipFill>
        <p:spPr>
          <a:xfrm flipH="1">
            <a:off x="586864" y="2287533"/>
            <a:ext cx="2997990" cy="457046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DCC38E0-3E16-41FA-B777-879824741BD8}"/>
              </a:ext>
            </a:extLst>
          </p:cNvPr>
          <p:cNvSpPr txBox="1"/>
          <p:nvPr/>
        </p:nvSpPr>
        <p:spPr>
          <a:xfrm rot="19019905">
            <a:off x="3085099" y="2717439"/>
            <a:ext cx="151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OpenCV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Face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7E3411C-4FF6-4E96-A018-F6866B4C06A6}"/>
                  </a:ext>
                </a:extLst>
              </p:cNvPr>
              <p:cNvSpPr txBox="1"/>
              <p:nvPr/>
            </p:nvSpPr>
            <p:spPr>
              <a:xfrm rot="16200000">
                <a:off x="11266582" y="1701754"/>
                <a:ext cx="677108" cy="3048029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{relative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y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, relative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x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s-E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𝐷𝑖𝑠𝑡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E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𝐶𝑒𝑛𝑡𝑒𝑟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s-E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E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𝐶𝑒𝑛𝑡𝑒𝑟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s-ES" sz="1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7E3411C-4FF6-4E96-A018-F6866B4C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266582" y="1701754"/>
                <a:ext cx="677108" cy="3048029"/>
              </a:xfrm>
              <a:prstGeom prst="rect">
                <a:avLst/>
              </a:prstGeom>
              <a:blipFill>
                <a:blip r:embed="rId4"/>
                <a:stretch>
                  <a:fillRect l="-32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ángulo 33">
            <a:extLst>
              <a:ext uri="{FF2B5EF4-FFF2-40B4-BE49-F238E27FC236}">
                <a16:creationId xmlns:a16="http://schemas.microsoft.com/office/drawing/2014/main" id="{6A9FE5A9-27D2-4C45-BE31-D22854722125}"/>
              </a:ext>
            </a:extLst>
          </p:cNvPr>
          <p:cNvSpPr/>
          <p:nvPr/>
        </p:nvSpPr>
        <p:spPr>
          <a:xfrm>
            <a:off x="126307" y="221735"/>
            <a:ext cx="369125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  <a:r>
              <a:rPr kumimoji="0" lang="es-E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Computer</a:t>
            </a: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</a:t>
            </a:r>
            <a:r>
              <a:rPr kumimoji="0" lang="es-E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Vision</a:t>
            </a: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pipeline</a:t>
            </a:r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BD621FD7-0E6C-4790-9E1E-0A7C9D6BCEF1}"/>
              </a:ext>
            </a:extLst>
          </p:cNvPr>
          <p:cNvSpPr/>
          <p:nvPr/>
        </p:nvSpPr>
        <p:spPr>
          <a:xfrm>
            <a:off x="5909258" y="746661"/>
            <a:ext cx="1566419" cy="71000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Body Detection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955D897-7E1D-48A6-8971-2D5A2FA6FE61}"/>
              </a:ext>
            </a:extLst>
          </p:cNvPr>
          <p:cNvSpPr txBox="1"/>
          <p:nvPr/>
        </p:nvSpPr>
        <p:spPr>
          <a:xfrm>
            <a:off x="5810439" y="584134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If it fails</a:t>
            </a:r>
          </a:p>
        </p:txBody>
      </p:sp>
      <p:pic>
        <p:nvPicPr>
          <p:cNvPr id="38" name="Imagen 37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107AB7C5-4A12-4004-8D0E-D54D3CD1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r="15274"/>
          <a:stretch/>
        </p:blipFill>
        <p:spPr>
          <a:xfrm flipH="1">
            <a:off x="7822332" y="441062"/>
            <a:ext cx="958108" cy="1460644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1E4AC2BF-361A-437E-8379-311625E92F37}"/>
              </a:ext>
            </a:extLst>
          </p:cNvPr>
          <p:cNvSpPr/>
          <p:nvPr/>
        </p:nvSpPr>
        <p:spPr>
          <a:xfrm>
            <a:off x="7652702" y="441062"/>
            <a:ext cx="1371570" cy="1460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527D1D7-17BE-4487-B59C-3FC1D40F6F8D}"/>
              </a:ext>
            </a:extLst>
          </p:cNvPr>
          <p:cNvSpPr txBox="1"/>
          <p:nvPr/>
        </p:nvSpPr>
        <p:spPr>
          <a:xfrm rot="16200000">
            <a:off x="8097250" y="1811187"/>
            <a:ext cx="461665" cy="74913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B-Plan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C8C2847C-778F-4160-B041-4C3F87E49336}"/>
              </a:ext>
            </a:extLst>
          </p:cNvPr>
          <p:cNvSpPr/>
          <p:nvPr/>
        </p:nvSpPr>
        <p:spPr>
          <a:xfrm rot="5400000">
            <a:off x="3744342" y="3266912"/>
            <a:ext cx="2668762" cy="71000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Optional Identification</a:t>
            </a:r>
          </a:p>
        </p:txBody>
      </p:sp>
      <p:graphicFrame>
        <p:nvGraphicFramePr>
          <p:cNvPr id="43" name="Tabla 13">
            <a:extLst>
              <a:ext uri="{FF2B5EF4-FFF2-40B4-BE49-F238E27FC236}">
                <a16:creationId xmlns:a16="http://schemas.microsoft.com/office/drawing/2014/main" id="{45299564-6D5E-49E7-82F1-C56D5D8D9B35}"/>
              </a:ext>
            </a:extLst>
          </p:cNvPr>
          <p:cNvGraphicFramePr>
            <a:graphicFrameLocks noGrp="1"/>
          </p:cNvGraphicFramePr>
          <p:nvPr/>
        </p:nvGraphicFramePr>
        <p:xfrm>
          <a:off x="3987583" y="5154180"/>
          <a:ext cx="21582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710021090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3855872189"/>
                    </a:ext>
                  </a:extLst>
                </a:gridCol>
                <a:gridCol w="393028">
                  <a:extLst>
                    <a:ext uri="{9D8B030D-6E8A-4147-A177-3AD203B41FA5}">
                      <a16:colId xmlns:a16="http://schemas.microsoft.com/office/drawing/2014/main" val="495781057"/>
                    </a:ext>
                  </a:extLst>
                </a:gridCol>
                <a:gridCol w="397192">
                  <a:extLst>
                    <a:ext uri="{9D8B030D-6E8A-4147-A177-3AD203B41FA5}">
                      <a16:colId xmlns:a16="http://schemas.microsoft.com/office/drawing/2014/main" val="4028817167"/>
                    </a:ext>
                  </a:extLst>
                </a:gridCol>
                <a:gridCol w="665718">
                  <a:extLst>
                    <a:ext uri="{9D8B030D-6E8A-4147-A177-3AD203B41FA5}">
                      <a16:colId xmlns:a16="http://schemas.microsoft.com/office/drawing/2014/main" val="1562918292"/>
                    </a:ext>
                  </a:extLst>
                </a:gridCol>
              </a:tblGrid>
              <a:tr h="23250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37662"/>
                  </a:ext>
                </a:extLst>
              </a:tr>
            </a:tbl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3ED1C894-B470-4EB4-9649-87E621F5ABA1}"/>
              </a:ext>
            </a:extLst>
          </p:cNvPr>
          <p:cNvSpPr txBox="1"/>
          <p:nvPr/>
        </p:nvSpPr>
        <p:spPr>
          <a:xfrm>
            <a:off x="3937797" y="5535202"/>
            <a:ext cx="229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128-d Features Embedder</a:t>
            </a:r>
          </a:p>
        </p:txBody>
      </p:sp>
      <p:pic>
        <p:nvPicPr>
          <p:cNvPr id="45" name="Imagen 44" descr="Imagen que contiene verde, interior, persona, oso de peluche&#10;&#10;Descripción generada automáticamente">
            <a:extLst>
              <a:ext uri="{FF2B5EF4-FFF2-40B4-BE49-F238E27FC236}">
                <a16:creationId xmlns:a16="http://schemas.microsoft.com/office/drawing/2014/main" id="{FB1B176F-EDC7-4F48-97E9-4F6C6F7F8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2" t="23470" r="30112" b="44573"/>
          <a:stretch/>
        </p:blipFill>
        <p:spPr>
          <a:xfrm flipH="1">
            <a:off x="7652701" y="4225973"/>
            <a:ext cx="1371571" cy="1460643"/>
          </a:xfrm>
          <a:prstGeom prst="rect">
            <a:avLst/>
          </a:prstGeom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20453607-81ED-4266-A8D0-1FF891CFEFD7}"/>
              </a:ext>
            </a:extLst>
          </p:cNvPr>
          <p:cNvSpPr/>
          <p:nvPr/>
        </p:nvSpPr>
        <p:spPr>
          <a:xfrm>
            <a:off x="7642297" y="4225972"/>
            <a:ext cx="1371570" cy="1460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47" name="Flecha: en U 46">
            <a:extLst>
              <a:ext uri="{FF2B5EF4-FFF2-40B4-BE49-F238E27FC236}">
                <a16:creationId xmlns:a16="http://schemas.microsoft.com/office/drawing/2014/main" id="{74BEEF36-B43A-41DA-96DB-4383D8124CC8}"/>
              </a:ext>
            </a:extLst>
          </p:cNvPr>
          <p:cNvSpPr/>
          <p:nvPr/>
        </p:nvSpPr>
        <p:spPr>
          <a:xfrm flipV="1">
            <a:off x="4838700" y="5874179"/>
            <a:ext cx="3768448" cy="710006"/>
          </a:xfrm>
          <a:prstGeom prst="uturnArrow">
            <a:avLst>
              <a:gd name="adj1" fmla="val 36053"/>
              <a:gd name="adj2" fmla="val 25000"/>
              <a:gd name="adj3" fmla="val 32265"/>
              <a:gd name="adj4" fmla="val 19177"/>
              <a:gd name="adj5" fmla="val 10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6B641A6-BC3B-4FCF-BB9C-6F32969E210D}"/>
              </a:ext>
            </a:extLst>
          </p:cNvPr>
          <p:cNvSpPr txBox="1"/>
          <p:nvPr/>
        </p:nvSpPr>
        <p:spPr>
          <a:xfrm>
            <a:off x="6023453" y="6037342"/>
            <a:ext cx="151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 PCA + MLP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7AC9A4F-9489-4EE8-BB47-CED410338508}"/>
              </a:ext>
            </a:extLst>
          </p:cNvPr>
          <p:cNvSpPr txBox="1"/>
          <p:nvPr/>
        </p:nvSpPr>
        <p:spPr>
          <a:xfrm>
            <a:off x="7642265" y="4247322"/>
            <a:ext cx="10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Peter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8B1B0C1-40A2-4BCB-9B02-7DE0AC36D41F}"/>
              </a:ext>
            </a:extLst>
          </p:cNvPr>
          <p:cNvSpPr txBox="1"/>
          <p:nvPr/>
        </p:nvSpPr>
        <p:spPr>
          <a:xfrm>
            <a:off x="4388221" y="462875"/>
            <a:ext cx="103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Baby</a:t>
            </a:r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5AE9D38-13B3-4590-BAEA-040056F4FA19}"/>
              </a:ext>
            </a:extLst>
          </p:cNvPr>
          <p:cNvSpPr/>
          <p:nvPr/>
        </p:nvSpPr>
        <p:spPr>
          <a:xfrm rot="5400000">
            <a:off x="8021312" y="2232504"/>
            <a:ext cx="461666" cy="710006"/>
          </a:xfrm>
          <a:prstGeom prst="rightArrow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B7DFBE43-EC3D-43CD-A2DC-9C32FF7A9E4F}"/>
              </a:ext>
            </a:extLst>
          </p:cNvPr>
          <p:cNvSpPr/>
          <p:nvPr/>
        </p:nvSpPr>
        <p:spPr>
          <a:xfrm rot="16200000">
            <a:off x="8005757" y="3470648"/>
            <a:ext cx="461666" cy="710006"/>
          </a:xfrm>
          <a:prstGeom prst="rightArrow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arajita" panose="02020603050405020304" pitchFamily="18" charset="0"/>
              <a:ea typeface="+mn-ea"/>
              <a:cs typeface="Aparajita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C3D1CC30-B532-4809-B59E-1FEDA56669DB}"/>
                  </a:ext>
                </a:extLst>
              </p:cNvPr>
              <p:cNvSpPr/>
              <p:nvPr/>
            </p:nvSpPr>
            <p:spPr>
              <a:xfrm>
                <a:off x="6923254" y="2956208"/>
                <a:ext cx="2733026" cy="539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𝐷𝑖𝑠𝑡</m:t>
                          </m:r>
                        </m:num>
                        <m:den>
                          <m: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𝑓𝑜𝑐𝑎𝑙</m:t>
                          </m:r>
                        </m:den>
                      </m:f>
                      <m:r>
                        <a:rPr kumimoji="0" lang="es-E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s-ES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arajita" panose="02020603050405020304" pitchFamily="18" charset="0"/>
                  <a:ea typeface="+mn-ea"/>
                  <a:cs typeface="Aparajita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C3D1CC30-B532-4809-B59E-1FEDA5666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254" y="2956208"/>
                <a:ext cx="2733026" cy="539122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B92100D5-F380-4980-AC1F-7495B234D336}"/>
              </a:ext>
            </a:extLst>
          </p:cNvPr>
          <p:cNvSpPr/>
          <p:nvPr/>
        </p:nvSpPr>
        <p:spPr>
          <a:xfrm>
            <a:off x="9164374" y="2833700"/>
            <a:ext cx="906726" cy="710006"/>
          </a:xfrm>
          <a:prstGeom prst="rightArrow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Output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590F1C6-90B3-4A9B-8885-E1195DD37AD8}"/>
              </a:ext>
            </a:extLst>
          </p:cNvPr>
          <p:cNvCxnSpPr/>
          <p:nvPr/>
        </p:nvCxnSpPr>
        <p:spPr>
          <a:xfrm flipV="1">
            <a:off x="451262" y="2565070"/>
            <a:ext cx="0" cy="41186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7176F3C-9FA5-4A21-BFB6-44C0F1834611}"/>
              </a:ext>
            </a:extLst>
          </p:cNvPr>
          <p:cNvCxnSpPr>
            <a:cxnSpLocks/>
          </p:cNvCxnSpPr>
          <p:nvPr/>
        </p:nvCxnSpPr>
        <p:spPr>
          <a:xfrm flipV="1">
            <a:off x="9164374" y="221735"/>
            <a:ext cx="0" cy="17543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98A795B-A5AC-4785-BA71-979DC06555CD}"/>
                  </a:ext>
                </a:extLst>
              </p:cNvPr>
              <p:cNvSpPr txBox="1"/>
              <p:nvPr/>
            </p:nvSpPr>
            <p:spPr>
              <a:xfrm>
                <a:off x="9242164" y="746661"/>
                <a:ext cx="346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98A795B-A5AC-4785-BA71-979DC065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164" y="746661"/>
                <a:ext cx="346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87FBCFAB-9E61-4133-9351-8A854DCE41E1}"/>
                  </a:ext>
                </a:extLst>
              </p:cNvPr>
              <p:cNvSpPr txBox="1"/>
              <p:nvPr/>
            </p:nvSpPr>
            <p:spPr>
              <a:xfrm>
                <a:off x="48533" y="4041306"/>
                <a:ext cx="346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87FBCFAB-9E61-4133-9351-8A854DCE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3" y="4041306"/>
                <a:ext cx="346021" cy="369332"/>
              </a:xfrm>
              <a:prstGeom prst="rect">
                <a:avLst/>
              </a:prstGeom>
              <a:blipFill>
                <a:blip r:embed="rId7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4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/>
      <p:bldP spid="37" grpId="0"/>
      <p:bldP spid="35" grpId="0" animBg="1"/>
      <p:bldP spid="36" grpId="0"/>
      <p:bldP spid="39" grpId="0" animBg="1"/>
      <p:bldP spid="40" grpId="0"/>
      <p:bldP spid="42" grpId="0" animBg="1"/>
      <p:bldP spid="44" grpId="0"/>
      <p:bldP spid="46" grpId="0" animBg="1"/>
      <p:bldP spid="47" grpId="0" animBg="1"/>
      <p:bldP spid="48" grpId="0"/>
      <p:bldP spid="49" grpId="0"/>
      <p:bldP spid="50" grpId="0"/>
      <p:bldP spid="54" grpId="0" animBg="1"/>
      <p:bldP spid="55" grpId="0" animBg="1"/>
      <p:bldP spid="56" grpId="0"/>
      <p:bldP spid="57" grpId="0" animBg="1"/>
      <p:bldP spid="5" grpId="0"/>
      <p:bldP spid="4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397</Words>
  <Application>Microsoft Office PowerPoint</Application>
  <PresentationFormat>Panorámica</PresentationFormat>
  <Paragraphs>147</Paragraphs>
  <Slides>18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Aparajita</vt:lpstr>
      <vt:lpstr>Arial</vt:lpstr>
      <vt:lpstr>Calibri</vt:lpstr>
      <vt:lpstr>Calibri Light</vt:lpstr>
      <vt:lpstr>Cambria Math</vt:lpstr>
      <vt:lpstr>Tema de Office</vt:lpstr>
      <vt:lpstr>CIR project “BabyRobot”</vt:lpstr>
      <vt:lpstr>Problem definition</vt:lpstr>
      <vt:lpstr>Existing solutions</vt:lpstr>
      <vt:lpstr>Presentación de PowerPoint</vt:lpstr>
      <vt:lpstr>Context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Finite State Machine</vt:lpstr>
      <vt:lpstr>Quality criteria for system performance</vt:lpstr>
      <vt:lpstr>Experimentation setup</vt:lpstr>
      <vt:lpstr>Evaluation of the experimentation</vt:lpstr>
      <vt:lpstr>Results</vt:lpstr>
      <vt:lpstr>Conclusions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 project “BabyRobot”</dc:title>
  <dc:creator>Alba María García García</dc:creator>
  <cp:lastModifiedBy>Alba María García García</cp:lastModifiedBy>
  <cp:revision>30</cp:revision>
  <dcterms:created xsi:type="dcterms:W3CDTF">2020-12-19T21:36:26Z</dcterms:created>
  <dcterms:modified xsi:type="dcterms:W3CDTF">2021-01-10T21:52:30Z</dcterms:modified>
</cp:coreProperties>
</file>